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notesMasterIdLst>
    <p:notesMasterId r:id="rId14"/>
  </p:notesMasterIdLst>
  <p:sldIdLst>
    <p:sldId id="256" r:id="rId2"/>
    <p:sldId id="257" r:id="rId3"/>
    <p:sldId id="262" r:id="rId4"/>
    <p:sldId id="263" r:id="rId5"/>
    <p:sldId id="259" r:id="rId6"/>
    <p:sldId id="261" r:id="rId7"/>
    <p:sldId id="260" r:id="rId8"/>
    <p:sldId id="266" r:id="rId9"/>
    <p:sldId id="267" r:id="rId10"/>
    <p:sldId id="258" r:id="rId11"/>
    <p:sldId id="265"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0C12"/>
    <a:srgbClr val="051819"/>
    <a:srgbClr val="B34DA7"/>
    <a:srgbClr val="66FFFF"/>
    <a:srgbClr val="041A1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1" autoAdjust="0"/>
    <p:restoredTop sz="94709" autoAdjust="0"/>
  </p:normalViewPr>
  <p:slideViewPr>
    <p:cSldViewPr>
      <p:cViewPr varScale="1">
        <p:scale>
          <a:sx n="70" d="100"/>
          <a:sy n="70" d="100"/>
        </p:scale>
        <p:origin x="-522" y="-10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2A17AD-2BC0-4EC6-9E43-1254C4321477}" type="datetimeFigureOut">
              <a:rPr lang="en-US" smtClean="0"/>
              <a:pPr/>
              <a:t>5/25/2011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383B68-CE3B-4D54-AF74-9098F420D3F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1947 ,</a:t>
            </a:r>
            <a:r>
              <a:rPr lang="en-US" baseline="0" dirty="0" smtClean="0"/>
              <a:t> the institution launched one of its many traditions , by adopting the cougar as its official </a:t>
            </a:r>
            <a:r>
              <a:rPr lang="en-US" baseline="0" dirty="0" err="1" smtClean="0"/>
              <a:t>mascott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667</a:t>
            </a:r>
            <a:r>
              <a:rPr lang="en-US" baseline="0" dirty="0" smtClean="0"/>
              <a:t> acres , Serving more than 38,500 students , with nearly 300 </a:t>
            </a:r>
            <a:r>
              <a:rPr lang="en-US" baseline="0" dirty="0" err="1" smtClean="0"/>
              <a:t>undergrasduates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a:t>
            </a:r>
            <a:r>
              <a:rPr lang="en-US" baseline="0" dirty="0" smtClean="0"/>
              <a:t> will be admitted if they rank in the 21% - 50% of their high school class , and have a minimum 1000 SatI or Act21 </a:t>
            </a:r>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Sigma Lambda Beta was the</a:t>
            </a:r>
            <a:r>
              <a:rPr lang="en-US" baseline="0" dirty="0" smtClean="0"/>
              <a:t> first Latino based fraternity</a:t>
            </a:r>
          </a:p>
        </p:txBody>
      </p:sp>
      <p:sp>
        <p:nvSpPr>
          <p:cNvPr id="4" name="Slide Number Placeholder 3"/>
          <p:cNvSpPr>
            <a:spLocks noGrp="1"/>
          </p:cNvSpPr>
          <p:nvPr>
            <p:ph type="sldNum" sz="quarter" idx="10"/>
          </p:nvPr>
        </p:nvSpPr>
        <p:spPr/>
        <p:txBody>
          <a:bodyPr/>
          <a:lstStyle/>
          <a:p>
            <a:fld id="{AC383B68-CE3B-4D54-AF74-9098F420D3F8}"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and only Multicultural Sorority at the University</a:t>
            </a:r>
            <a:r>
              <a:rPr lang="en-US" baseline="0" dirty="0" smtClean="0"/>
              <a:t> Of Huston </a:t>
            </a:r>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UH</a:t>
            </a:r>
            <a:r>
              <a:rPr lang="en-US" baseline="0" dirty="0" smtClean="0"/>
              <a:t> made their campus handicap accessible by inserting curb cuts, ramps, wider doors, and lowered telephone and elevator buttons </a:t>
            </a:r>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a group of six public institutions.</a:t>
            </a:r>
            <a:r>
              <a:rPr lang="en-US" baseline="0" dirty="0" smtClean="0"/>
              <a:t> The systems are UH-Clear Lake, UH-Downtown, Uh-Victoria, Uh system of sugar land, and Uh system at cinco ranch .</a:t>
            </a:r>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83B68-CE3B-4D54-AF74-9098F420D3F8}"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8E1D3D6-86CF-47A5-8D85-524FC88FD7F0}" type="datetime1">
              <a:rPr lang="en-US" smtClean="0"/>
              <a:pPr/>
              <a:t>5/25/2011</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CF7480B-5B66-416C-80AB-094403855DD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D4F787-A0BD-4DEA-A1C2-0F9D647B9707}" type="datetime1">
              <a:rPr lang="en-US" smtClean="0"/>
              <a:pPr/>
              <a:t>5/25/2011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CF7480B-5B66-416C-80AB-094403855DD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1B906EB-F756-406D-8FE6-1B1CEC3C9BF0}" type="datetime1">
              <a:rPr lang="en-US" smtClean="0"/>
              <a:pPr/>
              <a:t>5/25/2011</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CF7480B-5B66-416C-80AB-094403855DD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EADC0D-7ACD-4647-8D86-F960CAA2B573}" type="datetime1">
              <a:rPr lang="en-US" smtClean="0"/>
              <a:pPr/>
              <a:t>5/25/2011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CF7480B-5B66-416C-80AB-094403855DD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B80A6E-80B1-4DE4-9847-7DA193251096}" type="datetime1">
              <a:rPr lang="en-US" smtClean="0"/>
              <a:pPr/>
              <a:t>5/25/2011</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CF7480B-5B66-416C-80AB-094403855DD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8CB00F7-5776-4A05-8564-003F6223AA19}" type="datetime1">
              <a:rPr lang="en-US" smtClean="0"/>
              <a:pPr/>
              <a:t>5/25/2011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CF7480B-5B66-416C-80AB-094403855DD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BB323F0-C932-43C1-9D43-5B1B59C7F0E2}" type="datetime1">
              <a:rPr lang="en-US" smtClean="0"/>
              <a:pPr/>
              <a:t>5/25/2011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ACF7480B-5B66-416C-80AB-094403855DD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FD10E1-F248-463C-8FC9-3252A1124F47}" type="datetime1">
              <a:rPr lang="en-US" smtClean="0"/>
              <a:pPr/>
              <a:t>5/25/2011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ACF7480B-5B66-416C-80AB-094403855DD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7DAF1E17-D19F-482A-B769-5F813844F361}" type="datetime1">
              <a:rPr lang="en-US" smtClean="0"/>
              <a:pPr/>
              <a:t>5/25/2011</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ACF7480B-5B66-416C-80AB-094403855DD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1712D1-8D85-446A-BE23-726DE7708A8F}" type="datetime1">
              <a:rPr lang="en-US" smtClean="0"/>
              <a:pPr/>
              <a:t>5/25/2011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CF7480B-5B66-416C-80AB-094403855DD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F221B94C-1235-4851-ABC8-95EF5EA244A9}" type="datetime1">
              <a:rPr lang="en-US" smtClean="0"/>
              <a:pPr/>
              <a:t>5/25/2011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CF7480B-5B66-416C-80AB-094403855DD6}"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2BA6D12-C956-40A3-9D4A-4C43A5A2A049}" type="datetime1">
              <a:rPr lang="en-US" smtClean="0"/>
              <a:pPr/>
              <a:t>5/25/2011</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CF7480B-5B66-416C-80AB-094403855DD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sldNum="0" hdr="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9.xml"/><Relationship Id="rId1" Type="http://schemas.openxmlformats.org/officeDocument/2006/relationships/audio" Target="file:///C:\Documents%20and%20Settings\edpstudent\My%20Documents\Keviona%20Moore%205Th%20hour\Beach%20Fun%20-Keviona%20Moore.mp3"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uhcl.edu/" TargetMode="External"/><Relationship Id="rId7" Type="http://schemas.openxmlformats.org/officeDocument/2006/relationships/hyperlink" Target="http://www.cincoranch.uh.edu/"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sugarland.uh.edu/" TargetMode="External"/><Relationship Id="rId5" Type="http://schemas.openxmlformats.org/officeDocument/2006/relationships/hyperlink" Target="http://www.uhv.edu/" TargetMode="External"/><Relationship Id="rId4" Type="http://schemas.openxmlformats.org/officeDocument/2006/relationships/hyperlink" Target="http://www.uhd.ed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uh.ed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google.com/search?tbm=isch&amp;hl=en&amp;source=hp&amp;biw=1020&amp;bih=644&amp;q=university+of+huston&amp;gbv=2&amp;aq=f&amp;aqi=g-s1g-sx9&amp;aql=&amp;oq"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audio" Target="file:///C:\Documents%20and%20Settings\edpstudent\My%20Documents\Keviona%20Moore%205Th%20hour\Beach%20Fun%20-Keviona%20Moore.mp3" TargetMode="External"/><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audio" Target="file:///C:\Documents%20and%20Settings\edpstudent\My%20Documents\Keviona%20Moore%205Th%20hour\Beach%20Fun%20-Keviona%20Moore.mp3"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1.gi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9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89098" y="533400"/>
            <a:ext cx="3754902" cy="3581400"/>
          </a:xfrm>
        </p:spPr>
        <p:txBody>
          <a:bodyPr>
            <a:normAutofit/>
          </a:bodyPr>
          <a:lstStyle/>
          <a:p>
            <a:r>
              <a:rPr lang="en-US" sz="4000" u="dottedHeavy" dirty="0" smtClean="0">
                <a:solidFill>
                  <a:srgbClr val="0F0C12"/>
                </a:solidFill>
                <a:effectLst>
                  <a:outerShdw blurRad="38100" dist="38100" dir="2700000" algn="tl">
                    <a:srgbClr val="000000">
                      <a:alpha val="43137"/>
                    </a:srgbClr>
                  </a:outerShdw>
                </a:effectLst>
                <a:uFill>
                  <a:solidFill>
                    <a:srgbClr val="B34DA7"/>
                  </a:solidFill>
                </a:uFill>
                <a:latin typeface="Arial Black" pitchFamily="34" charset="0"/>
              </a:rPr>
              <a:t/>
            </a:r>
            <a:br>
              <a:rPr lang="en-US" sz="4000" u="dottedHeavy" dirty="0" smtClean="0">
                <a:solidFill>
                  <a:srgbClr val="0F0C12"/>
                </a:solidFill>
                <a:effectLst>
                  <a:outerShdw blurRad="38100" dist="38100" dir="2700000" algn="tl">
                    <a:srgbClr val="000000">
                      <a:alpha val="43137"/>
                    </a:srgbClr>
                  </a:outerShdw>
                </a:effectLst>
                <a:uFill>
                  <a:solidFill>
                    <a:srgbClr val="B34DA7"/>
                  </a:solidFill>
                </a:uFill>
                <a:latin typeface="Arial Black" pitchFamily="34" charset="0"/>
              </a:rPr>
            </a:br>
            <a:r>
              <a:rPr lang="en-US" sz="4000" u="dottedHeavy" dirty="0" smtClean="0">
                <a:solidFill>
                  <a:schemeClr val="bg1">
                    <a:lumMod val="20000"/>
                    <a:lumOff val="80000"/>
                  </a:schemeClr>
                </a:solidFill>
                <a:effectLst>
                  <a:outerShdw blurRad="38100" dist="38100" dir="2700000" algn="tl">
                    <a:srgbClr val="000000">
                      <a:alpha val="43137"/>
                    </a:srgbClr>
                  </a:outerShdw>
                </a:effectLst>
                <a:uFill>
                  <a:solidFill>
                    <a:srgbClr val="B34DA7"/>
                  </a:solidFill>
                </a:uFill>
                <a:latin typeface="Arial Black" pitchFamily="34" charset="0"/>
              </a:rPr>
              <a:t>University</a:t>
            </a:r>
            <a:br>
              <a:rPr lang="en-US" sz="4000" u="dottedHeavy" dirty="0" smtClean="0">
                <a:solidFill>
                  <a:schemeClr val="bg1">
                    <a:lumMod val="20000"/>
                    <a:lumOff val="80000"/>
                  </a:schemeClr>
                </a:solidFill>
                <a:effectLst>
                  <a:outerShdw blurRad="38100" dist="38100" dir="2700000" algn="tl">
                    <a:srgbClr val="000000">
                      <a:alpha val="43137"/>
                    </a:srgbClr>
                  </a:outerShdw>
                </a:effectLst>
                <a:uFill>
                  <a:solidFill>
                    <a:srgbClr val="B34DA7"/>
                  </a:solidFill>
                </a:uFill>
                <a:latin typeface="Arial Black" pitchFamily="34" charset="0"/>
              </a:rPr>
            </a:br>
            <a:r>
              <a:rPr lang="en-US" sz="4000" u="dottedHeavy" dirty="0" smtClean="0">
                <a:solidFill>
                  <a:schemeClr val="bg1">
                    <a:lumMod val="20000"/>
                    <a:lumOff val="80000"/>
                  </a:schemeClr>
                </a:solidFill>
                <a:effectLst>
                  <a:outerShdw blurRad="38100" dist="38100" dir="2700000" algn="tl">
                    <a:srgbClr val="000000">
                      <a:alpha val="43137"/>
                    </a:srgbClr>
                  </a:outerShdw>
                </a:effectLst>
                <a:uFill>
                  <a:solidFill>
                    <a:srgbClr val="B34DA7"/>
                  </a:solidFill>
                </a:uFill>
                <a:latin typeface="Arial Black" pitchFamily="34" charset="0"/>
              </a:rPr>
              <a:t>Of   </a:t>
            </a:r>
            <a:br>
              <a:rPr lang="en-US" sz="4000" u="dottedHeavy" dirty="0" smtClean="0">
                <a:solidFill>
                  <a:schemeClr val="bg1">
                    <a:lumMod val="20000"/>
                    <a:lumOff val="80000"/>
                  </a:schemeClr>
                </a:solidFill>
                <a:effectLst>
                  <a:outerShdw blurRad="38100" dist="38100" dir="2700000" algn="tl">
                    <a:srgbClr val="000000">
                      <a:alpha val="43137"/>
                    </a:srgbClr>
                  </a:outerShdw>
                </a:effectLst>
                <a:uFill>
                  <a:solidFill>
                    <a:srgbClr val="B34DA7"/>
                  </a:solidFill>
                </a:uFill>
                <a:latin typeface="Arial Black" pitchFamily="34" charset="0"/>
              </a:rPr>
            </a:br>
            <a:r>
              <a:rPr lang="en-US" sz="4000" u="dottedHeavy" dirty="0" smtClean="0">
                <a:solidFill>
                  <a:schemeClr val="bg1">
                    <a:lumMod val="20000"/>
                    <a:lumOff val="80000"/>
                  </a:schemeClr>
                </a:solidFill>
                <a:effectLst>
                  <a:outerShdw blurRad="38100" dist="38100" dir="2700000" algn="tl">
                    <a:srgbClr val="000000">
                      <a:alpha val="43137"/>
                    </a:srgbClr>
                  </a:outerShdw>
                </a:effectLst>
                <a:uFill>
                  <a:solidFill>
                    <a:srgbClr val="B34DA7"/>
                  </a:solidFill>
                </a:uFill>
                <a:latin typeface="Arial Black" pitchFamily="34" charset="0"/>
              </a:rPr>
              <a:t>Huston</a:t>
            </a:r>
            <a:r>
              <a:rPr lang="en-US" sz="4000" dirty="0" smtClean="0">
                <a:solidFill>
                  <a:srgbClr val="0070C0"/>
                </a:solidFill>
                <a:latin typeface="Adobe Caslon Pro Bold" pitchFamily="18" charset="0"/>
              </a:rPr>
              <a:t/>
            </a:r>
            <a:br>
              <a:rPr lang="en-US" sz="4000" dirty="0" smtClean="0">
                <a:solidFill>
                  <a:srgbClr val="0070C0"/>
                </a:solidFill>
                <a:latin typeface="Adobe Caslon Pro Bold" pitchFamily="18" charset="0"/>
              </a:rPr>
            </a:br>
            <a:r>
              <a:rPr lang="en-US" sz="4000" dirty="0" smtClean="0">
                <a:solidFill>
                  <a:srgbClr val="0070C0"/>
                </a:solidFill>
                <a:latin typeface="Adobe Caslon Pro Bold" pitchFamily="18" charset="0"/>
              </a:rPr>
              <a:t> </a:t>
            </a:r>
            <a:endParaRPr lang="en-US" sz="4000" dirty="0">
              <a:solidFill>
                <a:srgbClr val="0070C0"/>
              </a:solidFill>
              <a:latin typeface="Adobe Caslon Pro Bold" pitchFamily="18" charset="0"/>
            </a:endParaRPr>
          </a:p>
        </p:txBody>
      </p:sp>
      <p:sp>
        <p:nvSpPr>
          <p:cNvPr id="9" name="Text Placeholder 8"/>
          <p:cNvSpPr>
            <a:spLocks noGrp="1"/>
          </p:cNvSpPr>
          <p:nvPr>
            <p:ph type="body" sz="half" idx="2"/>
          </p:nvPr>
        </p:nvSpPr>
        <p:spPr>
          <a:xfrm>
            <a:off x="7239000" y="6477000"/>
            <a:ext cx="1905000" cy="381000"/>
          </a:xfrm>
        </p:spPr>
        <p:txBody>
          <a:bodyPr>
            <a:normAutofit fontScale="70000" lnSpcReduction="20000"/>
          </a:bodyPr>
          <a:lstStyle/>
          <a:p>
            <a:r>
              <a:rPr lang="en-US" b="1" dirty="0" smtClean="0">
                <a:effectLst>
                  <a:outerShdw blurRad="38100" dist="38100" dir="2700000" algn="tl">
                    <a:srgbClr val="000000">
                      <a:alpha val="43137"/>
                    </a:srgbClr>
                  </a:outerShdw>
                </a:effectLst>
              </a:rPr>
              <a:t>Keviona Moore </a:t>
            </a:r>
          </a:p>
          <a:p>
            <a:r>
              <a:rPr lang="en-US" b="1" dirty="0" smtClean="0">
                <a:effectLst>
                  <a:outerShdw blurRad="38100" dist="38100" dir="2700000" algn="tl">
                    <a:srgbClr val="000000">
                      <a:alpha val="43137"/>
                    </a:srgbClr>
                  </a:outerShdw>
                </a:effectLst>
              </a:rPr>
              <a:t>5</a:t>
            </a:r>
            <a:r>
              <a:rPr lang="en-US" b="1" baseline="30000" dirty="0" smtClean="0">
                <a:effectLst>
                  <a:outerShdw blurRad="38100" dist="38100" dir="2700000" algn="tl">
                    <a:srgbClr val="000000">
                      <a:alpha val="43137"/>
                    </a:srgbClr>
                  </a:outerShdw>
                </a:effectLst>
              </a:rPr>
              <a:t>th</a:t>
            </a:r>
            <a:r>
              <a:rPr lang="en-US" b="1" dirty="0" smtClean="0">
                <a:effectLst>
                  <a:outerShdw blurRad="38100" dist="38100" dir="2700000" algn="tl">
                    <a:srgbClr val="000000">
                      <a:alpha val="43137"/>
                    </a:srgbClr>
                  </a:outerShdw>
                </a:effectLst>
              </a:rPr>
              <a:t> Hour </a:t>
            </a:r>
          </a:p>
          <a:p>
            <a:r>
              <a:rPr lang="en-US" b="1" dirty="0" smtClean="0">
                <a:effectLst>
                  <a:outerShdw blurRad="38100" dist="38100" dir="2700000" algn="tl">
                    <a:srgbClr val="000000">
                      <a:alpha val="43137"/>
                    </a:srgbClr>
                  </a:outerShdw>
                </a:effectLst>
              </a:rPr>
              <a:t>Fundamentals Of Technology </a:t>
            </a:r>
          </a:p>
          <a:p>
            <a:endParaRPr lang="en-US" dirty="0"/>
          </a:p>
        </p:txBody>
      </p:sp>
      <p:sp>
        <p:nvSpPr>
          <p:cNvPr id="7" name="Date Placeholder 6"/>
          <p:cNvSpPr>
            <a:spLocks noGrp="1"/>
          </p:cNvSpPr>
          <p:nvPr>
            <p:ph type="dt" sz="half" idx="10"/>
          </p:nvPr>
        </p:nvSpPr>
        <p:spPr/>
        <p:txBody>
          <a:bodyPr/>
          <a:lstStyle/>
          <a:p>
            <a:fld id="{F9C641E8-2997-4DEA-909C-928D07253A5A}" type="datetime1">
              <a:rPr lang="en-US" smtClean="0"/>
              <a:pPr/>
              <a:t>5/25/2011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6" name="Picture Placeholder 5"/>
          <p:cNvSpPr>
            <a:spLocks noGrp="1"/>
          </p:cNvSpPr>
          <p:nvPr>
            <p:ph type="pic" idx="1"/>
          </p:nvPr>
        </p:nvSpPr>
        <p:spPr/>
      </p:sp>
      <p:pic>
        <p:nvPicPr>
          <p:cNvPr id="10" name="Beach Fun -Keviona Moore.mp3">
            <a:hlinkClick r:id="" action="ppaction://media"/>
          </p:cNvPr>
          <p:cNvPicPr>
            <a:picLocks noRot="1" noChangeAspect="1"/>
          </p:cNvPicPr>
          <p:nvPr>
            <a:audioFile r:link="rId1"/>
          </p:nvPr>
        </p:nvPicPr>
        <p:blipFill>
          <a:blip r:embed="rId4" cstate="print"/>
          <a:stretch>
            <a:fillRect/>
          </a:stretch>
        </p:blipFill>
        <p:spPr>
          <a:xfrm>
            <a:off x="5486400" y="-228600"/>
            <a:ext cx="228600" cy="228600"/>
          </a:xfrm>
          <a:prstGeom prst="rect">
            <a:avLst/>
          </a:prstGeom>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73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81000">
              <a:srgbClr val="000000">
                <a:alpha val="86000"/>
              </a:srgbClr>
            </a:gs>
            <a:gs pos="39999">
              <a:srgbClr val="0A128C"/>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uh system</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solidFill>
                  <a:srgbClr val="B34DA7"/>
                </a:solidFill>
                <a:effectLst>
                  <a:outerShdw blurRad="38100" dist="38100" dir="2700000" algn="tl">
                    <a:srgbClr val="000000">
                      <a:alpha val="43137"/>
                    </a:srgbClr>
                  </a:outerShdw>
                </a:effectLst>
              </a:rPr>
              <a:t>The University Of Huston System is a group of six public institutions of higher learning in the Houston area that share common goals and are governed by a Board Of Regents</a:t>
            </a:r>
          </a:p>
          <a:p>
            <a:r>
              <a:rPr lang="en-US" b="1" dirty="0" smtClean="0">
                <a:solidFill>
                  <a:srgbClr val="B34DA7"/>
                </a:solidFill>
                <a:effectLst>
                  <a:outerShdw blurRad="38100" dist="38100" dir="2700000" algn="tl">
                    <a:srgbClr val="000000">
                      <a:alpha val="43137"/>
                    </a:srgbClr>
                  </a:outerShdw>
                </a:effectLst>
              </a:rPr>
              <a:t>The UH System comprises four universities and two multi-institution teaching centers that offer degrees in partnership with the universities. The University of Houston is the largest and most comprehensive institution of the UH System.</a:t>
            </a:r>
          </a:p>
          <a:p>
            <a:r>
              <a:rPr lang="en-US" b="1" dirty="0" smtClean="0">
                <a:solidFill>
                  <a:srgbClr val="B34DA7"/>
                </a:solidFill>
                <a:effectLst>
                  <a:outerShdw blurRad="38100" dist="38100" dir="2700000" algn="tl">
                    <a:srgbClr val="000000">
                      <a:alpha val="43137"/>
                    </a:srgbClr>
                  </a:outerShdw>
                </a:effectLst>
              </a:rPr>
              <a:t>Together with UH, the universities that make up the UH System are </a:t>
            </a:r>
            <a:r>
              <a:rPr lang="en-US" b="1" dirty="0" smtClean="0">
                <a:solidFill>
                  <a:srgbClr val="B34DA7"/>
                </a:solidFill>
                <a:effectLst>
                  <a:outerShdw blurRad="38100" dist="38100" dir="2700000" algn="tl">
                    <a:srgbClr val="000000">
                      <a:alpha val="43137"/>
                    </a:srgbClr>
                  </a:outerShdw>
                </a:effectLst>
                <a:hlinkClick r:id="rId3"/>
              </a:rPr>
              <a:t>UH-Clear Lake</a:t>
            </a:r>
            <a:r>
              <a:rPr lang="en-US" b="1" dirty="0" smtClean="0">
                <a:solidFill>
                  <a:srgbClr val="B34DA7"/>
                </a:solidFill>
                <a:effectLst>
                  <a:outerShdw blurRad="38100" dist="38100" dir="2700000" algn="tl">
                    <a:srgbClr val="000000">
                      <a:alpha val="43137"/>
                    </a:srgbClr>
                  </a:outerShdw>
                </a:effectLst>
              </a:rPr>
              <a:t>, </a:t>
            </a:r>
            <a:r>
              <a:rPr lang="en-US" b="1" dirty="0" smtClean="0">
                <a:solidFill>
                  <a:srgbClr val="B34DA7"/>
                </a:solidFill>
                <a:effectLst>
                  <a:outerShdw blurRad="38100" dist="38100" dir="2700000" algn="tl">
                    <a:srgbClr val="000000">
                      <a:alpha val="43137"/>
                    </a:srgbClr>
                  </a:outerShdw>
                </a:effectLst>
                <a:hlinkClick r:id="rId4"/>
              </a:rPr>
              <a:t>UH-Downtown</a:t>
            </a:r>
            <a:r>
              <a:rPr lang="en-US" b="1" dirty="0" smtClean="0">
                <a:solidFill>
                  <a:srgbClr val="B34DA7"/>
                </a:solidFill>
                <a:effectLst>
                  <a:outerShdw blurRad="38100" dist="38100" dir="2700000" algn="tl">
                    <a:srgbClr val="000000">
                      <a:alpha val="43137"/>
                    </a:srgbClr>
                  </a:outerShdw>
                </a:effectLst>
              </a:rPr>
              <a:t> and </a:t>
            </a:r>
            <a:r>
              <a:rPr lang="en-US" b="1" dirty="0" smtClean="0">
                <a:solidFill>
                  <a:srgbClr val="B34DA7"/>
                </a:solidFill>
                <a:effectLst>
                  <a:outerShdw blurRad="38100" dist="38100" dir="2700000" algn="tl">
                    <a:srgbClr val="000000">
                      <a:alpha val="43137"/>
                    </a:srgbClr>
                  </a:outerShdw>
                </a:effectLst>
                <a:hlinkClick r:id="rId5"/>
              </a:rPr>
              <a:t>UH-Victoria</a:t>
            </a:r>
            <a:r>
              <a:rPr lang="en-US" b="1" dirty="0" smtClean="0">
                <a:solidFill>
                  <a:srgbClr val="B34DA7"/>
                </a:solidFill>
                <a:effectLst>
                  <a:outerShdw blurRad="38100" dist="38100" dir="2700000" algn="tl">
                    <a:srgbClr val="000000">
                      <a:alpha val="43137"/>
                    </a:srgbClr>
                  </a:outerShdw>
                </a:effectLst>
              </a:rPr>
              <a:t>. The two established teaching centers are the </a:t>
            </a:r>
            <a:r>
              <a:rPr lang="en-US" b="1" dirty="0" smtClean="0">
                <a:solidFill>
                  <a:srgbClr val="B34DA7"/>
                </a:solidFill>
                <a:effectLst>
                  <a:outerShdw blurRad="38100" dist="38100" dir="2700000" algn="tl">
                    <a:srgbClr val="000000">
                      <a:alpha val="43137"/>
                    </a:srgbClr>
                  </a:outerShdw>
                </a:effectLst>
                <a:hlinkClick r:id="rId6"/>
              </a:rPr>
              <a:t>UH System at Sugar Land</a:t>
            </a:r>
            <a:r>
              <a:rPr lang="en-US" b="1" dirty="0" smtClean="0">
                <a:solidFill>
                  <a:srgbClr val="B34DA7"/>
                </a:solidFill>
                <a:effectLst>
                  <a:outerShdw blurRad="38100" dist="38100" dir="2700000" algn="tl">
                    <a:srgbClr val="000000">
                      <a:alpha val="43137"/>
                    </a:srgbClr>
                  </a:outerShdw>
                </a:effectLst>
              </a:rPr>
              <a:t> and the </a:t>
            </a:r>
            <a:r>
              <a:rPr lang="en-US" b="1" dirty="0" smtClean="0">
                <a:solidFill>
                  <a:srgbClr val="B34DA7"/>
                </a:solidFill>
                <a:effectLst>
                  <a:outerShdw blurRad="38100" dist="38100" dir="2700000" algn="tl">
                    <a:srgbClr val="000000">
                      <a:alpha val="43137"/>
                    </a:srgbClr>
                  </a:outerShdw>
                </a:effectLst>
                <a:hlinkClick r:id="rId7"/>
              </a:rPr>
              <a:t>UH System at Cinco Ranch</a:t>
            </a:r>
            <a:r>
              <a:rPr lang="en-US" b="1" dirty="0" smtClean="0">
                <a:solidFill>
                  <a:srgbClr val="B34DA7"/>
                </a:solidFill>
                <a:effectLst>
                  <a:outerShdw blurRad="38100" dist="38100" dir="2700000" algn="tl">
                    <a:srgbClr val="000000">
                      <a:alpha val="43137"/>
                    </a:srgbClr>
                  </a:outerShdw>
                </a:effectLst>
              </a:rPr>
              <a:t>. In addition, UH offers several program components through facilities at the Texas Medical Center</a:t>
            </a:r>
          </a:p>
          <a:p>
            <a:endParaRPr lang="en-US" dirty="0" smtClean="0"/>
          </a:p>
          <a:p>
            <a:pPr>
              <a:buNone/>
            </a:pPr>
            <a:r>
              <a:rPr lang="en-US" dirty="0" smtClean="0"/>
              <a:t> </a:t>
            </a:r>
            <a:endParaRPr lang="en-US" dirty="0"/>
          </a:p>
        </p:txBody>
      </p:sp>
      <p:sp>
        <p:nvSpPr>
          <p:cNvPr id="4" name="Date Placeholder 3"/>
          <p:cNvSpPr>
            <a:spLocks noGrp="1"/>
          </p:cNvSpPr>
          <p:nvPr>
            <p:ph type="dt" sz="half" idx="10"/>
          </p:nvPr>
        </p:nvSpPr>
        <p:spPr/>
        <p:txBody>
          <a:bodyPr/>
          <a:lstStyle/>
          <a:p>
            <a:fld id="{2A2A1A7D-BA80-4327-8640-59EEF1593DDB}"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8915400" cy="990600"/>
          </a:xfrm>
        </p:spPr>
        <p:txBody>
          <a:bodyPr>
            <a:normAutofit/>
          </a:bodyPr>
          <a:lstStyle/>
          <a:p>
            <a:r>
              <a:rPr lang="en-US" sz="2800" dirty="0" smtClean="0"/>
              <a:t>University funded scholarships for freshman</a:t>
            </a:r>
            <a:endParaRPr lang="en-US" sz="2800" dirty="0"/>
          </a:p>
        </p:txBody>
      </p:sp>
      <p:sp>
        <p:nvSpPr>
          <p:cNvPr id="6" name="Subtitle 5"/>
          <p:cNvSpPr>
            <a:spLocks noGrp="1"/>
          </p:cNvSpPr>
          <p:nvPr>
            <p:ph type="subTitle" idx="1"/>
          </p:nvPr>
        </p:nvSpPr>
        <p:spPr>
          <a:xfrm>
            <a:off x="304800" y="1828800"/>
            <a:ext cx="8088220" cy="4648200"/>
          </a:xfrm>
        </p:spPr>
        <p:txBody>
          <a:bodyPr>
            <a:normAutofit/>
          </a:bodyPr>
          <a:lstStyle/>
          <a:p>
            <a:pPr algn="l"/>
            <a:r>
              <a:rPr lang="en-US" dirty="0" smtClean="0">
                <a:solidFill>
                  <a:schemeClr val="bg1">
                    <a:lumMod val="20000"/>
                    <a:lumOff val="80000"/>
                  </a:schemeClr>
                </a:solidFill>
                <a:effectLst>
                  <a:outerShdw blurRad="38100" dist="38100" dir="2700000" algn="tl">
                    <a:srgbClr val="000000">
                      <a:alpha val="43137"/>
                    </a:srgbClr>
                  </a:outerShdw>
                </a:effectLst>
              </a:rPr>
              <a:t>The</a:t>
            </a:r>
            <a:r>
              <a:rPr lang="en-US" b="1" dirty="0" smtClean="0">
                <a:solidFill>
                  <a:schemeClr val="bg1">
                    <a:lumMod val="20000"/>
                    <a:lumOff val="80000"/>
                  </a:schemeClr>
                </a:solidFill>
                <a:effectLst>
                  <a:outerShdw blurRad="38100" dist="38100" dir="2700000" algn="tl">
                    <a:srgbClr val="000000">
                      <a:alpha val="43137"/>
                    </a:srgbClr>
                  </a:outerShdw>
                </a:effectLst>
              </a:rPr>
              <a:t> </a:t>
            </a:r>
            <a:r>
              <a:rPr lang="en-US" b="1" dirty="0" smtClean="0">
                <a:solidFill>
                  <a:schemeClr val="bg1">
                    <a:lumMod val="20000"/>
                    <a:lumOff val="80000"/>
                  </a:schemeClr>
                </a:solidFill>
                <a:effectLst>
                  <a:outerShdw blurRad="38100" dist="38100" dir="2700000" algn="tl">
                    <a:srgbClr val="000000">
                      <a:alpha val="43137"/>
                    </a:srgbClr>
                  </a:outerShdw>
                </a:effectLst>
                <a:latin typeface="Britannic Bold" pitchFamily="34" charset="0"/>
              </a:rPr>
              <a:t>University funds several different scholarships for incoming freshmen with awards ranging from $2,500 to $7,000 per year. Scholarship recipients are selected on the basis of academic credentials as measured by high school performance and standardized test scores. Award criteria vary from one scholarship to another, but to be eligible for any university-funded freshman scholarship, you should have accomplished the following : </a:t>
            </a:r>
          </a:p>
          <a:p>
            <a:pPr algn="l">
              <a:buFont typeface="Arial" pitchFamily="34" charset="0"/>
              <a:buChar char="•"/>
            </a:pPr>
            <a:r>
              <a:rPr lang="en-US" b="1" dirty="0" smtClean="0">
                <a:solidFill>
                  <a:schemeClr val="bg1">
                    <a:lumMod val="20000"/>
                    <a:lumOff val="80000"/>
                  </a:schemeClr>
                </a:solidFill>
                <a:effectLst>
                  <a:outerShdw blurRad="38100" dist="38100" dir="2700000" algn="tl">
                    <a:srgbClr val="000000">
                      <a:alpha val="43137"/>
                    </a:srgbClr>
                  </a:outerShdw>
                </a:effectLst>
                <a:latin typeface="Britannic Bold" pitchFamily="34" charset="0"/>
              </a:rPr>
              <a:t> </a:t>
            </a:r>
            <a:r>
              <a:rPr lang="en-US" sz="1600" b="1" dirty="0" smtClean="0"/>
              <a:t>Graduated from a high school that is accredited by the Texas Education Agency and/or the Appropriate Regional Association of Schools and Colleges.</a:t>
            </a:r>
          </a:p>
          <a:p>
            <a:pPr algn="l">
              <a:buFont typeface="Arial" pitchFamily="34" charset="0"/>
              <a:buChar char="•"/>
            </a:pPr>
            <a:r>
              <a:rPr lang="en-US" sz="1600" b="1" dirty="0" smtClean="0"/>
              <a:t>Be a U.S. Citizen, permanent resident, or hold a Temporary Resident Card (form I-688 or I-688A) as provided by the Immigration and Reform Control Act of 1986</a:t>
            </a:r>
            <a:r>
              <a:rPr lang="en-US" sz="1800" b="1" dirty="0" smtClean="0"/>
              <a:t>.</a:t>
            </a:r>
          </a:p>
          <a:p>
            <a:pPr algn="l">
              <a:buFont typeface="Arial" pitchFamily="34" charset="0"/>
              <a:buChar char="•"/>
            </a:pPr>
            <a:r>
              <a:rPr lang="en-US" sz="1600" b="1" dirty="0" smtClean="0"/>
              <a:t>Applied for admission at UH for the fall semester immediately following high school graduation.</a:t>
            </a:r>
          </a:p>
          <a:p>
            <a:pPr algn="l">
              <a:buFont typeface="Arial" pitchFamily="34" charset="0"/>
              <a:buChar char="•"/>
            </a:pPr>
            <a:endParaRPr lang="en-US" sz="1800" b="1" dirty="0">
              <a:solidFill>
                <a:schemeClr val="bg1">
                  <a:lumMod val="20000"/>
                  <a:lumOff val="80000"/>
                </a:schemeClr>
              </a:solidFill>
              <a:effectLst>
                <a:outerShdw blurRad="38100" dist="38100" dir="2700000" algn="tl">
                  <a:srgbClr val="000000">
                    <a:alpha val="43137"/>
                  </a:srgbClr>
                </a:outerShdw>
              </a:effectLst>
              <a:latin typeface="Britannic Bold" pitchFamily="34" charset="0"/>
            </a:endParaRPr>
          </a:p>
        </p:txBody>
      </p:sp>
      <p:sp>
        <p:nvSpPr>
          <p:cNvPr id="4" name="Date Placeholder 3"/>
          <p:cNvSpPr>
            <a:spLocks noGrp="1"/>
          </p:cNvSpPr>
          <p:nvPr>
            <p:ph type="dt" sz="half" idx="10"/>
          </p:nvPr>
        </p:nvSpPr>
        <p:spPr/>
        <p:txBody>
          <a:bodyPr/>
          <a:lstStyle/>
          <a:p>
            <a:fld id="{61C361A7-C16F-478C-998D-0548A44E4BA0}"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1003">
            <a:schemeClr val="dk2"/>
          </a:fillRef>
          <a:effectRef idx="3">
            <a:schemeClr val="accent4"/>
          </a:effectRef>
          <a:fontRef idx="minor">
            <a:schemeClr val="lt1"/>
          </a:fontRef>
        </p:style>
        <p:txBody>
          <a:bodyPr>
            <a:normAutofit fontScale="90000"/>
          </a:bodyPr>
          <a:lstStyle/>
          <a:p>
            <a:r>
              <a:rPr lang="en-US" dirty="0" smtClean="0"/>
              <a:t>Link to university of Huston</a:t>
            </a:r>
            <a:endParaRPr lang="en-US" dirty="0"/>
          </a:p>
        </p:txBody>
      </p:sp>
      <p:sp>
        <p:nvSpPr>
          <p:cNvPr id="3" name="Content Placeholder 2"/>
          <p:cNvSpPr>
            <a:spLocks noGrp="1"/>
          </p:cNvSpPr>
          <p:nvPr>
            <p:ph idx="1"/>
          </p:nvPr>
        </p:nvSpPr>
        <p:spPr/>
        <p:style>
          <a:lnRef idx="1">
            <a:schemeClr val="accent4"/>
          </a:lnRef>
          <a:fillRef idx="1003">
            <a:schemeClr val="lt2"/>
          </a:fillRef>
          <a:effectRef idx="1">
            <a:schemeClr val="accent4"/>
          </a:effectRef>
          <a:fontRef idx="minor">
            <a:schemeClr val="dk1"/>
          </a:fontRef>
        </p:style>
        <p:txBody>
          <a:bodyPr/>
          <a:lstStyle/>
          <a:p>
            <a:r>
              <a:rPr lang="en-US" dirty="0" smtClean="0">
                <a:hlinkClick r:id="rId3"/>
              </a:rPr>
              <a:t>http://www.uh.edu/</a:t>
            </a:r>
            <a:endParaRPr lang="en-US" dirty="0" smtClean="0"/>
          </a:p>
          <a:p>
            <a:r>
              <a:rPr lang="en-US" u="sng" dirty="0" smtClean="0">
                <a:solidFill>
                  <a:schemeClr val="tx1">
                    <a:lumMod val="60000"/>
                    <a:lumOff val="40000"/>
                  </a:schemeClr>
                </a:solidFill>
                <a:hlinkClick r:id="rId4"/>
              </a:rPr>
              <a:t>http://www.google.com/search?tbm=isch&amp;hl=en&amp;source=hp&amp;biw=1020&amp;bih=644&amp;q=university+of+huston&amp;gbv=2&amp;aq=f&amp;aqi=g-s1g-sx9&amp;aql=&amp;oq</a:t>
            </a:r>
            <a:r>
              <a:rPr lang="en-US" u="sng" dirty="0" smtClean="0">
                <a:solidFill>
                  <a:schemeClr val="tx1">
                    <a:lumMod val="60000"/>
                    <a:lumOff val="40000"/>
                  </a:schemeClr>
                </a:solidFill>
              </a:rPr>
              <a:t>=</a:t>
            </a:r>
          </a:p>
          <a:p>
            <a:endParaRPr lang="en-US" u="sng" dirty="0" smtClean="0">
              <a:solidFill>
                <a:schemeClr val="tx1">
                  <a:lumMod val="60000"/>
                  <a:lumOff val="40000"/>
                </a:schemeClr>
              </a:solidFill>
            </a:endParaRPr>
          </a:p>
          <a:p>
            <a:endParaRPr lang="en-US" dirty="0"/>
          </a:p>
        </p:txBody>
      </p:sp>
      <p:sp>
        <p:nvSpPr>
          <p:cNvPr id="4" name="Date Placeholder 3"/>
          <p:cNvSpPr>
            <a:spLocks noGrp="1"/>
          </p:cNvSpPr>
          <p:nvPr>
            <p:ph type="dt" sz="half" idx="10"/>
          </p:nvPr>
        </p:nvSpPr>
        <p:spPr/>
        <p:txBody>
          <a:bodyPr/>
          <a:lstStyle/>
          <a:p>
            <a:fld id="{8B71C24E-C6E6-4169-90A4-8BC8BE1AEF29}"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rgbClr val="00B0F0"/>
            </a:gs>
            <a:gs pos="39000">
              <a:srgbClr val="00B0F0">
                <a:alpha val="27000"/>
              </a:srgbClr>
            </a:gs>
            <a:gs pos="100000">
              <a:schemeClr val="bg2">
                <a:shade val="35000"/>
                <a:satMod val="155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12" name="Picture Placeholder 11" descr="UH.jpg"/>
          <p:cNvPicPr>
            <a:picLocks noGrp="1" noChangeAspect="1"/>
          </p:cNvPicPr>
          <p:nvPr>
            <p:ph sz="half" idx="1"/>
          </p:nvPr>
        </p:nvPicPr>
        <p:blipFill>
          <a:blip r:embed="rId4" cstate="print"/>
          <a:stretch>
            <a:fillRect/>
          </a:stretch>
        </p:blipFill>
        <p:spPr>
          <a:xfrm rot="882897">
            <a:off x="512257" y="381129"/>
            <a:ext cx="3581399" cy="4495800"/>
          </a:xfrm>
        </p:spPr>
      </p:pic>
      <p:sp>
        <p:nvSpPr>
          <p:cNvPr id="14" name="Content Placeholder 13"/>
          <p:cNvSpPr>
            <a:spLocks noGrp="1"/>
          </p:cNvSpPr>
          <p:nvPr>
            <p:ph sz="half" idx="2"/>
          </p:nvPr>
        </p:nvSpPr>
        <p:spPr>
          <a:xfrm rot="892204">
            <a:off x="4181356" y="1631175"/>
            <a:ext cx="3520440" cy="4494778"/>
          </a:xfrm>
        </p:spPr>
        <p:txBody>
          <a:bodyPr>
            <a:normAutofit fontScale="85000" lnSpcReduction="20000"/>
          </a:bodyPr>
          <a:lstStyle/>
          <a:p>
            <a:pPr>
              <a:buFont typeface="Wingdings" pitchFamily="2" charset="2"/>
              <a:buChar char="v"/>
            </a:pPr>
            <a:r>
              <a:rPr lang="en-US" sz="2900" u="wavy" dirty="0" smtClean="0">
                <a:solidFill>
                  <a:srgbClr val="FF0000"/>
                </a:solidFill>
                <a:uFill>
                  <a:solidFill>
                    <a:srgbClr val="2817A9"/>
                  </a:solidFill>
                </a:uFill>
              </a:rPr>
              <a:t>The University Of Huston’s Proud Heritage Of Academic excellence dates back to its founding in 1927. In 1947, the institution launched one of its many rich Traditions by adopting the cougar, later named Shasta, as its official mascot.</a:t>
            </a:r>
          </a:p>
          <a:p>
            <a:pPr>
              <a:buFont typeface="Wingdings" pitchFamily="2" charset="2"/>
              <a:buChar char="v"/>
            </a:pPr>
            <a:endParaRPr lang="en-US" dirty="0"/>
          </a:p>
        </p:txBody>
      </p:sp>
      <p:sp>
        <p:nvSpPr>
          <p:cNvPr id="4" name="Date Placeholder 3"/>
          <p:cNvSpPr>
            <a:spLocks noGrp="1"/>
          </p:cNvSpPr>
          <p:nvPr>
            <p:ph type="dt" sz="half" idx="10"/>
          </p:nvPr>
        </p:nvSpPr>
        <p:spPr/>
        <p:txBody>
          <a:bodyPr/>
          <a:lstStyle/>
          <a:p>
            <a:fld id="{102518C2-7EBD-4BE0-8336-A841A65D76F9}"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6" name="Beach Fun -Keviona Moore.mp3">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73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71000">
              <a:srgbClr val="B34DA7"/>
            </a:gs>
            <a:gs pos="45000">
              <a:srgbClr val="FF7A00"/>
            </a:gs>
            <a:gs pos="46000">
              <a:srgbClr val="0070C0"/>
            </a:gs>
            <a:gs pos="100000">
              <a:srgbClr val="4D0808"/>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239000" cy="1082040"/>
          </a:xfrm>
        </p:spPr>
        <p:txBody>
          <a:bodyPr>
            <a:normAutofit fontScale="90000"/>
          </a:bodyPr>
          <a:lstStyle/>
          <a:p>
            <a:r>
              <a:rPr lang="en-US" i="1" dirty="0" smtClean="0">
                <a:solidFill>
                  <a:srgbClr val="C00000"/>
                </a:solidFill>
                <a:effectLst>
                  <a:outerShdw blurRad="38100" dist="38100" dir="2700000" algn="tl">
                    <a:srgbClr val="000000">
                      <a:alpha val="43137"/>
                    </a:srgbClr>
                  </a:outerShdw>
                </a:effectLst>
                <a:latin typeface="Arial Black" pitchFamily="34" charset="0"/>
              </a:rPr>
              <a:t>About University of Huston!</a:t>
            </a:r>
            <a:endParaRPr lang="en-US" i="1" dirty="0">
              <a:solidFill>
                <a:srgbClr val="C00000"/>
              </a:solidFill>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Arno Pro Smbd Display" pitchFamily="18" charset="0"/>
              </a:rPr>
              <a:t>The University of Huston has 667 acres of land on its campus. </a:t>
            </a:r>
          </a:p>
          <a:p>
            <a:r>
              <a:rPr lang="en-US" b="1" dirty="0" smtClean="0">
                <a:solidFill>
                  <a:srgbClr val="C00000"/>
                </a:solidFill>
                <a:effectLst>
                  <a:outerShdw blurRad="38100" dist="38100" dir="2700000" algn="tl">
                    <a:srgbClr val="000000">
                      <a:alpha val="43137"/>
                    </a:srgbClr>
                  </a:outerShdw>
                </a:effectLst>
                <a:latin typeface="Arno Pro Smbd Display" pitchFamily="18" charset="0"/>
              </a:rPr>
              <a:t>Becoming the University of Houston in 1934. Two years later, the institution acquired land for a permanent campus, and its first building opened in 1939. The university became a state institution in 1963 and joined the newly created University Of Huston System in 1977.</a:t>
            </a:r>
          </a:p>
          <a:p>
            <a:r>
              <a:rPr lang="en-US" b="1" dirty="0" smtClean="0">
                <a:solidFill>
                  <a:srgbClr val="C00000"/>
                </a:solidFill>
                <a:effectLst>
                  <a:outerShdw blurRad="38100" dist="38100" dir="2700000" algn="tl">
                    <a:srgbClr val="000000">
                      <a:alpha val="43137"/>
                    </a:srgbClr>
                  </a:outerShdw>
                </a:effectLst>
                <a:latin typeface="Arno Pro Smbd Display" pitchFamily="18" charset="0"/>
              </a:rPr>
              <a:t>Today, the University of Houston is a major public research and teaching institution, serving more than 38,500 students annually with nearly 300 undergraduate and graduate programs.</a:t>
            </a:r>
          </a:p>
          <a:p>
            <a:endParaRPr lang="en-US" dirty="0" smtClean="0">
              <a:solidFill>
                <a:srgbClr val="7030A0"/>
              </a:solidFill>
              <a:latin typeface="Arno Pro Smbd Display" pitchFamily="18" charset="0"/>
            </a:endParaRPr>
          </a:p>
          <a:p>
            <a:endParaRPr lang="en-US" dirty="0"/>
          </a:p>
        </p:txBody>
      </p:sp>
      <p:sp>
        <p:nvSpPr>
          <p:cNvPr id="4" name="Date Placeholder 3"/>
          <p:cNvSpPr>
            <a:spLocks noGrp="1"/>
          </p:cNvSpPr>
          <p:nvPr>
            <p:ph type="dt" sz="half" idx="10"/>
          </p:nvPr>
        </p:nvSpPr>
        <p:spPr/>
        <p:txBody>
          <a:bodyPr/>
          <a:lstStyle/>
          <a:p>
            <a:fld id="{645E9818-0188-490E-A607-090470B910A9}"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6" name="Beach Fun -Keviona Moore.mp3">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73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7030A0">
                <a:alpha val="36000"/>
              </a:srgbClr>
            </a:gs>
            <a:gs pos="0">
              <a:srgbClr val="7030A0">
                <a:alpha val="36000"/>
              </a:srgbClr>
            </a:gs>
            <a:gs pos="39999">
              <a:srgbClr val="0A128C"/>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9600" dirty="0" smtClean="0">
                <a:latin typeface="Algerian" pitchFamily="82" charset="0"/>
              </a:rPr>
              <a:t>Sports </a:t>
            </a:r>
            <a:endParaRPr lang="en-US" sz="9600" dirty="0">
              <a:latin typeface="Algerian" pitchFamily="82" charset="0"/>
            </a:endParaRPr>
          </a:p>
        </p:txBody>
      </p:sp>
      <p:sp>
        <p:nvSpPr>
          <p:cNvPr id="10" name="Text Placeholder 9"/>
          <p:cNvSpPr>
            <a:spLocks noGrp="1"/>
          </p:cNvSpPr>
          <p:nvPr>
            <p:ph type="body" idx="1"/>
          </p:nvPr>
        </p:nvSpPr>
        <p:spPr>
          <a:xfrm>
            <a:off x="533400" y="5410200"/>
            <a:ext cx="3520440" cy="990600"/>
          </a:xfrm>
        </p:spPr>
        <p:txBody>
          <a:bodyPr>
            <a:normAutofit fontScale="77500" lnSpcReduction="20000"/>
          </a:bodyPr>
          <a:lstStyle/>
          <a:p>
            <a:r>
              <a:rPr lang="en-US" dirty="0" smtClean="0">
                <a:solidFill>
                  <a:srgbClr val="FF0000"/>
                </a:solidFill>
                <a:effectLst>
                  <a:outerShdw blurRad="38100" dist="38100" dir="2700000" algn="tl">
                    <a:srgbClr val="000000">
                      <a:alpha val="43137"/>
                    </a:srgbClr>
                  </a:outerShdw>
                </a:effectLst>
              </a:rPr>
              <a:t>Intramural Sports, one of the more well known programs in Campus Recreation, provides an opportunity for the UH community to participate in a wide variety of competitive events</a:t>
            </a:r>
            <a:endParaRPr lang="en-US" dirty="0">
              <a:solidFill>
                <a:srgbClr val="FF0000"/>
              </a:solidFill>
              <a:effectLst>
                <a:outerShdw blurRad="38100" dist="38100" dir="2700000" algn="tl">
                  <a:srgbClr val="000000">
                    <a:alpha val="43137"/>
                  </a:srgbClr>
                </a:outerShdw>
              </a:effectLst>
            </a:endParaRPr>
          </a:p>
        </p:txBody>
      </p:sp>
      <p:sp>
        <p:nvSpPr>
          <p:cNvPr id="11" name="Text Placeholder 10"/>
          <p:cNvSpPr>
            <a:spLocks noGrp="1"/>
          </p:cNvSpPr>
          <p:nvPr>
            <p:ph type="body" sz="half" idx="3"/>
          </p:nvPr>
        </p:nvSpPr>
        <p:spPr>
          <a:xfrm>
            <a:off x="4178808" y="4876800"/>
            <a:ext cx="3520440" cy="1219200"/>
          </a:xfrm>
        </p:spPr>
        <p:txBody>
          <a:bodyPr>
            <a:noAutofit/>
          </a:bodyPr>
          <a:lstStyle/>
          <a:p>
            <a:r>
              <a:rPr lang="en-US" sz="1600" dirty="0" smtClean="0">
                <a:solidFill>
                  <a:srgbClr val="FF0000"/>
                </a:solidFill>
                <a:effectLst>
                  <a:outerShdw blurRad="38100" dist="38100" dir="2700000" algn="tl">
                    <a:srgbClr val="000000">
                      <a:alpha val="43137"/>
                    </a:srgbClr>
                  </a:outerShdw>
                </a:effectLst>
              </a:rPr>
              <a:t>The men's basketball team has made 19 NCAA Tournament appearances , with 5 trips to the Final Four</a:t>
            </a:r>
            <a:endParaRPr lang="en-US" sz="1600" dirty="0">
              <a:solidFill>
                <a:srgbClr val="FF0000"/>
              </a:solidFill>
              <a:effectLst>
                <a:outerShdw blurRad="38100" dist="38100" dir="2700000" algn="tl">
                  <a:srgbClr val="000000">
                    <a:alpha val="43137"/>
                  </a:srgbClr>
                </a:outerShdw>
              </a:effectLst>
            </a:endParaRPr>
          </a:p>
        </p:txBody>
      </p:sp>
      <p:pic>
        <p:nvPicPr>
          <p:cNvPr id="12" name="Content Placeholder 11" descr="o.jpg"/>
          <p:cNvPicPr>
            <a:picLocks noGrp="1" noChangeAspect="1"/>
          </p:cNvPicPr>
          <p:nvPr>
            <p:ph sz="quarter" idx="2"/>
          </p:nvPr>
        </p:nvPicPr>
        <p:blipFill>
          <a:blip r:embed="rId3" cstate="print"/>
          <a:stretch>
            <a:fillRect/>
          </a:stretch>
        </p:blipFill>
        <p:spPr>
          <a:xfrm>
            <a:off x="779063" y="1711325"/>
            <a:ext cx="2877349" cy="3546475"/>
          </a:xfrm>
        </p:spPr>
      </p:pic>
      <p:pic>
        <p:nvPicPr>
          <p:cNvPr id="9" name="Content Placeholder 8" descr="Uh bball.jpg"/>
          <p:cNvPicPr>
            <a:picLocks noGrp="1" noChangeAspect="1"/>
          </p:cNvPicPr>
          <p:nvPr>
            <p:ph sz="quarter" idx="4"/>
          </p:nvPr>
        </p:nvPicPr>
        <p:blipFill>
          <a:blip r:embed="rId4" cstate="print"/>
          <a:stretch>
            <a:fillRect/>
          </a:stretch>
        </p:blipFill>
        <p:spPr>
          <a:xfrm>
            <a:off x="3962400" y="1828800"/>
            <a:ext cx="3733799" cy="2819399"/>
          </a:xfrm>
        </p:spPr>
      </p:pic>
      <p:sp>
        <p:nvSpPr>
          <p:cNvPr id="4" name="Date Placeholder 3"/>
          <p:cNvSpPr>
            <a:spLocks noGrp="1"/>
          </p:cNvSpPr>
          <p:nvPr>
            <p:ph type="dt" sz="half" idx="10"/>
          </p:nvPr>
        </p:nvSpPr>
        <p:spPr/>
        <p:txBody>
          <a:bodyPr/>
          <a:lstStyle/>
          <a:p>
            <a:fld id="{E66BF95F-C8E1-490C-99D9-F37E2CDE8A09}" type="datetime1">
              <a:rPr lang="en-US" smtClean="0"/>
              <a:pPr/>
              <a:t>5/25/2011</a:t>
            </a:fld>
            <a:endParaRPr lang="en-US" dirty="0"/>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half" idx="2"/>
          </p:nvPr>
        </p:nvSpPr>
        <p:spPr>
          <a:xfrm>
            <a:off x="5389098" y="1295400"/>
            <a:ext cx="3429000" cy="2590800"/>
          </a:xfrm>
        </p:spPr>
        <p:txBody>
          <a:bodyPr>
            <a:normAutofit/>
          </a:bodyPr>
          <a:lstStyle/>
          <a:p>
            <a:r>
              <a:rPr lang="en-US" sz="1800" b="1" dirty="0" smtClean="0">
                <a:solidFill>
                  <a:schemeClr val="tx1">
                    <a:lumMod val="20000"/>
                    <a:lumOff val="80000"/>
                  </a:schemeClr>
                </a:solidFill>
                <a:latin typeface="Times New Roman"/>
              </a:rPr>
              <a:t>Freshmen applicants who graduate in the top 20% of their high school class will be automatically admitted to the University of Houston. Applicants will be admitted if they rank in the 21%-50% of this high school class and have a minimum 1000 SAT I or ACT 21</a:t>
            </a:r>
          </a:p>
          <a:p>
            <a:endParaRPr lang="en-US" b="1" dirty="0">
              <a:solidFill>
                <a:srgbClr val="7030A0"/>
              </a:solidFill>
            </a:endParaRPr>
          </a:p>
        </p:txBody>
      </p:sp>
      <p:sp>
        <p:nvSpPr>
          <p:cNvPr id="4" name="Date Placeholder 3"/>
          <p:cNvSpPr>
            <a:spLocks noGrp="1"/>
          </p:cNvSpPr>
          <p:nvPr>
            <p:ph type="dt" sz="half" idx="10"/>
          </p:nvPr>
        </p:nvSpPr>
        <p:spPr/>
        <p:txBody>
          <a:bodyPr/>
          <a:lstStyle/>
          <a:p>
            <a:fld id="{A7EE5E59-804B-49C2-BD01-92A82739095E}"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12" name="Picture Placeholder 11" descr="gp.jpg"/>
          <p:cNvPicPr>
            <a:picLocks noGrp="1" noChangeAspect="1"/>
          </p:cNvPicPr>
          <p:nvPr>
            <p:ph type="pic" idx="1"/>
          </p:nvPr>
        </p:nvPicPr>
        <p:blipFill>
          <a:blip r:embed="rId3" cstate="print">
            <a:duotone>
              <a:schemeClr val="accent3">
                <a:shade val="45000"/>
                <a:satMod val="135000"/>
              </a:schemeClr>
              <a:prstClr val="white"/>
            </a:duotone>
          </a:blip>
          <a:srcRect l="7171" r="7171"/>
          <a:stretch>
            <a:fillRect/>
          </a:stretch>
        </p:blipFill>
        <p:spPr/>
      </p:pic>
    </p:spTree>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tx2">
                <a:lumMod val="75000"/>
              </a:schemeClr>
            </a:gs>
            <a:gs pos="7001">
              <a:srgbClr val="E6E6E6"/>
            </a:gs>
            <a:gs pos="32001">
              <a:srgbClr val="7D8496"/>
            </a:gs>
            <a:gs pos="47000">
              <a:srgbClr val="E6E6E6"/>
            </a:gs>
            <a:gs pos="85001">
              <a:srgbClr val="7D8496"/>
            </a:gs>
            <a:gs pos="100000">
              <a:srgbClr val="E6E6E6"/>
            </a:gs>
          </a:gsLst>
          <a:path path="rect">
            <a:fillToRect l="50000" t="50000" r="50000" b="50000"/>
          </a:path>
          <a:tileRect/>
        </a:gradFill>
        <a:effectLst/>
      </p:bgPr>
    </p:bg>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0" y="-241203"/>
          <a:ext cx="7239000" cy="7114443"/>
        </p:xfrm>
        <a:graphic>
          <a:graphicData uri="http://schemas.openxmlformats.org/drawingml/2006/table">
            <a:tbl>
              <a:tblPr firstRow="1" bandRow="1">
                <a:tableStyleId>{5C22544A-7EE6-4342-B048-85BDC9FD1C3A}</a:tableStyleId>
              </a:tblPr>
              <a:tblGrid>
                <a:gridCol w="1447800"/>
                <a:gridCol w="1447800"/>
                <a:gridCol w="1447800"/>
                <a:gridCol w="1447800"/>
                <a:gridCol w="1447800"/>
              </a:tblGrid>
              <a:tr h="1132273">
                <a:tc>
                  <a:txBody>
                    <a:bodyPr/>
                    <a:lstStyle/>
                    <a:p>
                      <a:r>
                        <a:rPr lang="en-US" u="sng" dirty="0" smtClean="0">
                          <a:solidFill>
                            <a:srgbClr val="7030A0"/>
                          </a:solidFill>
                          <a:effectLst>
                            <a:outerShdw blurRad="38100" dist="38100" dir="2700000" algn="tl">
                              <a:srgbClr val="000000">
                                <a:alpha val="43137"/>
                              </a:srgbClr>
                            </a:outerShdw>
                          </a:effectLst>
                        </a:rPr>
                        <a:t>College</a:t>
                      </a:r>
                      <a:endParaRPr lang="en-US" u="sng" dirty="0">
                        <a:solidFill>
                          <a:srgbClr val="7030A0"/>
                        </a:solidFill>
                        <a:effectLst>
                          <a:outerShdw blurRad="38100" dist="38100" dir="2700000" algn="tl">
                            <a:srgbClr val="000000">
                              <a:alpha val="43137"/>
                            </a:srgbClr>
                          </a:outerShdw>
                        </a:effectLst>
                      </a:endParaRPr>
                    </a:p>
                  </a:txBody>
                  <a:tcPr/>
                </a:tc>
                <a:tc>
                  <a:txBody>
                    <a:bodyPr/>
                    <a:lstStyle/>
                    <a:p>
                      <a:r>
                        <a:rPr lang="en-US" u="sng" dirty="0" smtClean="0">
                          <a:solidFill>
                            <a:srgbClr val="7030A0"/>
                          </a:solidFill>
                          <a:effectLst>
                            <a:outerShdw blurRad="38100" dist="38100" dir="2700000" algn="tl">
                              <a:srgbClr val="000000">
                                <a:alpha val="43137"/>
                              </a:srgbClr>
                            </a:outerShdw>
                          </a:effectLst>
                        </a:rPr>
                        <a:t>Masters /Ps</a:t>
                      </a:r>
                      <a:r>
                        <a:rPr lang="en-US" u="sng" baseline="0" dirty="0" smtClean="0">
                          <a:solidFill>
                            <a:srgbClr val="7030A0"/>
                          </a:solidFill>
                          <a:effectLst>
                            <a:outerShdw blurRad="38100" dist="38100" dir="2700000" algn="tl">
                              <a:srgbClr val="000000">
                                <a:alpha val="43137"/>
                              </a:srgbClr>
                            </a:outerShdw>
                          </a:effectLst>
                        </a:rPr>
                        <a:t> Resident Cost</a:t>
                      </a:r>
                      <a:endParaRPr lang="en-US" u="sng" dirty="0">
                        <a:solidFill>
                          <a:srgbClr val="7030A0"/>
                        </a:solidFill>
                        <a:effectLst>
                          <a:outerShdw blurRad="38100" dist="38100" dir="2700000" algn="tl">
                            <a:srgbClr val="000000">
                              <a:alpha val="43137"/>
                            </a:srgbClr>
                          </a:outerShdw>
                        </a:effectLst>
                      </a:endParaRPr>
                    </a:p>
                  </a:txBody>
                  <a:tcPr/>
                </a:tc>
                <a:tc>
                  <a:txBody>
                    <a:bodyPr/>
                    <a:lstStyle/>
                    <a:p>
                      <a:r>
                        <a:rPr lang="en-US" u="sng" dirty="0" smtClean="0">
                          <a:solidFill>
                            <a:srgbClr val="7030A0"/>
                          </a:solidFill>
                          <a:effectLst>
                            <a:outerShdw blurRad="38100" dist="38100" dir="2700000" algn="tl">
                              <a:srgbClr val="000000">
                                <a:alpha val="43137"/>
                              </a:srgbClr>
                            </a:outerShdw>
                          </a:effectLst>
                        </a:rPr>
                        <a:t>Masters/Ps</a:t>
                      </a:r>
                      <a:r>
                        <a:rPr lang="en-US" u="sng" baseline="0" dirty="0" smtClean="0">
                          <a:solidFill>
                            <a:srgbClr val="7030A0"/>
                          </a:solidFill>
                          <a:effectLst>
                            <a:outerShdw blurRad="38100" dist="38100" dir="2700000" algn="tl">
                              <a:srgbClr val="000000">
                                <a:alpha val="43137"/>
                              </a:srgbClr>
                            </a:outerShdw>
                          </a:effectLst>
                        </a:rPr>
                        <a:t> Nonresident Cost</a:t>
                      </a:r>
                      <a:endParaRPr lang="en-US" u="sng" dirty="0">
                        <a:solidFill>
                          <a:srgbClr val="7030A0"/>
                        </a:solidFill>
                        <a:effectLst>
                          <a:outerShdw blurRad="38100" dist="38100" dir="2700000" algn="tl">
                            <a:srgbClr val="000000">
                              <a:alpha val="43137"/>
                            </a:srgbClr>
                          </a:outerShdw>
                        </a:effectLst>
                      </a:endParaRPr>
                    </a:p>
                  </a:txBody>
                  <a:tcPr/>
                </a:tc>
                <a:tc>
                  <a:txBody>
                    <a:bodyPr/>
                    <a:lstStyle/>
                    <a:p>
                      <a:r>
                        <a:rPr lang="en-US" u="sng" dirty="0" smtClean="0">
                          <a:solidFill>
                            <a:srgbClr val="7030A0"/>
                          </a:solidFill>
                          <a:effectLst>
                            <a:outerShdw blurRad="38100" dist="38100" dir="2700000" algn="tl">
                              <a:srgbClr val="000000">
                                <a:alpha val="43137"/>
                              </a:srgbClr>
                            </a:outerShdw>
                          </a:effectLst>
                        </a:rPr>
                        <a:t>Doctoral Resident Cost</a:t>
                      </a:r>
                      <a:endParaRPr lang="en-US" u="sng" dirty="0">
                        <a:solidFill>
                          <a:srgbClr val="7030A0"/>
                        </a:solidFill>
                        <a:effectLst>
                          <a:outerShdw blurRad="38100" dist="38100" dir="2700000" algn="tl">
                            <a:srgbClr val="000000">
                              <a:alpha val="43137"/>
                            </a:srgbClr>
                          </a:outerShdw>
                        </a:effectLst>
                      </a:endParaRPr>
                    </a:p>
                  </a:txBody>
                  <a:tcPr/>
                </a:tc>
                <a:tc>
                  <a:txBody>
                    <a:bodyPr/>
                    <a:lstStyle/>
                    <a:p>
                      <a:r>
                        <a:rPr lang="en-US" u="sng" dirty="0" smtClean="0">
                          <a:solidFill>
                            <a:srgbClr val="7030A0"/>
                          </a:solidFill>
                          <a:effectLst>
                            <a:outerShdw blurRad="38100" dist="38100" dir="2700000" algn="tl">
                              <a:srgbClr val="000000">
                                <a:alpha val="43137"/>
                              </a:srgbClr>
                            </a:outerShdw>
                          </a:effectLst>
                        </a:rPr>
                        <a:t>Doctoral</a:t>
                      </a:r>
                    </a:p>
                    <a:p>
                      <a:r>
                        <a:rPr lang="en-US" u="sng" dirty="0" smtClean="0">
                          <a:solidFill>
                            <a:srgbClr val="7030A0"/>
                          </a:solidFill>
                          <a:effectLst>
                            <a:outerShdw blurRad="38100" dist="38100" dir="2700000" algn="tl">
                              <a:srgbClr val="000000">
                                <a:alpha val="43137"/>
                              </a:srgbClr>
                            </a:outerShdw>
                          </a:effectLst>
                        </a:rPr>
                        <a:t>Non-resident</a:t>
                      </a:r>
                      <a:endParaRPr lang="en-US" u="sng" dirty="0">
                        <a:solidFill>
                          <a:srgbClr val="7030A0"/>
                        </a:solidFill>
                        <a:effectLst>
                          <a:outerShdw blurRad="38100" dist="38100" dir="2700000" algn="tl">
                            <a:srgbClr val="000000">
                              <a:alpha val="43137"/>
                            </a:srgbClr>
                          </a:outerShdw>
                        </a:effectLst>
                      </a:endParaRPr>
                    </a:p>
                  </a:txBody>
                  <a:tcPr/>
                </a:tc>
              </a:tr>
              <a:tr h="459199">
                <a:tc>
                  <a:txBody>
                    <a:bodyPr/>
                    <a:lstStyle/>
                    <a:p>
                      <a:r>
                        <a:rPr lang="en-US" sz="1600" b="1" i="0" u="sng" dirty="0" smtClean="0">
                          <a:solidFill>
                            <a:srgbClr val="7030A0"/>
                          </a:solidFill>
                          <a:effectLst>
                            <a:outerShdw blurRad="38100" dist="38100" dir="2700000" algn="tl">
                              <a:srgbClr val="000000">
                                <a:alpha val="43137"/>
                              </a:srgbClr>
                            </a:outerShdw>
                          </a:effectLst>
                        </a:rPr>
                        <a:t>Architecture</a:t>
                      </a:r>
                      <a:endParaRPr lang="en-US" sz="1600" b="1" i="0" u="sng" dirty="0">
                        <a:solidFill>
                          <a:srgbClr val="7030A0"/>
                        </a:solidFill>
                        <a:effectLst>
                          <a:outerShdw blurRad="38100" dist="38100" dir="2700000" algn="tl">
                            <a:srgbClr val="000000">
                              <a:alpha val="43137"/>
                            </a:srgbClr>
                          </a:outerShdw>
                        </a:effectLst>
                      </a:endParaRPr>
                    </a:p>
                  </a:txBody>
                  <a:tcPr/>
                </a:tc>
                <a:tc>
                  <a:txBody>
                    <a:bodyPr/>
                    <a:lstStyle/>
                    <a:p>
                      <a:r>
                        <a:rPr lang="en-US" dirty="0" smtClean="0">
                          <a:solidFill>
                            <a:srgbClr val="0F0C12"/>
                          </a:solidFill>
                        </a:rPr>
                        <a:t>306.88</a:t>
                      </a:r>
                      <a:endParaRPr lang="en-US" dirty="0">
                        <a:solidFill>
                          <a:srgbClr val="0F0C12"/>
                        </a:solidFill>
                      </a:endParaRPr>
                    </a:p>
                  </a:txBody>
                  <a:tcPr/>
                </a:tc>
                <a:tc>
                  <a:txBody>
                    <a:bodyPr/>
                    <a:lstStyle/>
                    <a:p>
                      <a:r>
                        <a:rPr lang="en-US" dirty="0">
                          <a:solidFill>
                            <a:srgbClr val="0F0C12"/>
                          </a:solidFill>
                        </a:rPr>
                        <a:t>$616.88</a:t>
                      </a:r>
                    </a:p>
                  </a:txBody>
                  <a:tcPr anchor="ctr"/>
                </a:tc>
                <a:tc>
                  <a:txBody>
                    <a:bodyPr/>
                    <a:lstStyle/>
                    <a:p>
                      <a:r>
                        <a:rPr lang="en-US" dirty="0">
                          <a:solidFill>
                            <a:srgbClr val="0F0C12"/>
                          </a:solidFill>
                        </a:rPr>
                        <a:t>N/A</a:t>
                      </a:r>
                    </a:p>
                  </a:txBody>
                  <a:tcPr anchor="ctr"/>
                </a:tc>
                <a:tc>
                  <a:txBody>
                    <a:bodyPr/>
                    <a:lstStyle/>
                    <a:p>
                      <a:r>
                        <a:rPr lang="en-US" dirty="0">
                          <a:solidFill>
                            <a:srgbClr val="0F0C12"/>
                          </a:solidFill>
                        </a:rPr>
                        <a:t>N/A</a:t>
                      </a:r>
                    </a:p>
                  </a:txBody>
                  <a:tcPr anchor="ctr"/>
                </a:tc>
              </a:tr>
              <a:tr h="459199">
                <a:tc>
                  <a:txBody>
                    <a:bodyPr/>
                    <a:lstStyle/>
                    <a:p>
                      <a:r>
                        <a:rPr lang="en-US" b="1" i="0" u="sng" dirty="0" smtClean="0">
                          <a:solidFill>
                            <a:srgbClr val="7030A0"/>
                          </a:solidFill>
                          <a:effectLst>
                            <a:outerShdw blurRad="38100" dist="38100" dir="2700000" algn="tl">
                              <a:srgbClr val="000000">
                                <a:alpha val="43137"/>
                              </a:srgbClr>
                            </a:outerShdw>
                          </a:effectLst>
                        </a:rPr>
                        <a:t>Business</a:t>
                      </a:r>
                      <a:endParaRPr lang="en-US"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$426.28</a:t>
                      </a:r>
                    </a:p>
                  </a:txBody>
                  <a:tcPr anchor="ctr"/>
                </a:tc>
                <a:tc>
                  <a:txBody>
                    <a:bodyPr/>
                    <a:lstStyle/>
                    <a:p>
                      <a:r>
                        <a:rPr lang="en-US" dirty="0">
                          <a:solidFill>
                            <a:srgbClr val="0F0C12"/>
                          </a:solidFill>
                        </a:rPr>
                        <a:t>$736.28</a:t>
                      </a:r>
                    </a:p>
                  </a:txBody>
                  <a:tcPr anchor="ctr"/>
                </a:tc>
                <a:tc>
                  <a:txBody>
                    <a:bodyPr/>
                    <a:lstStyle/>
                    <a:p>
                      <a:r>
                        <a:rPr lang="en-US" dirty="0">
                          <a:solidFill>
                            <a:srgbClr val="0F0C12"/>
                          </a:solidFill>
                        </a:rPr>
                        <a:t>$250.13</a:t>
                      </a:r>
                    </a:p>
                  </a:txBody>
                  <a:tcPr anchor="ctr"/>
                </a:tc>
                <a:tc>
                  <a:txBody>
                    <a:bodyPr/>
                    <a:lstStyle/>
                    <a:p>
                      <a:r>
                        <a:rPr lang="en-US" dirty="0">
                          <a:solidFill>
                            <a:srgbClr val="0F0C12"/>
                          </a:solidFill>
                        </a:rPr>
                        <a:t>$560.13</a:t>
                      </a:r>
                    </a:p>
                  </a:txBody>
                  <a:tcPr anchor="ctr"/>
                </a:tc>
              </a:tr>
              <a:tr h="792591">
                <a:tc>
                  <a:txBody>
                    <a:bodyPr/>
                    <a:lstStyle/>
                    <a:p>
                      <a:r>
                        <a:rPr lang="en-US" b="1" i="0" u="sng" dirty="0" smtClean="0">
                          <a:solidFill>
                            <a:srgbClr val="7030A0"/>
                          </a:solidFill>
                          <a:effectLst>
                            <a:outerShdw blurRad="38100" dist="38100" dir="2700000" algn="tl">
                              <a:srgbClr val="000000">
                                <a:alpha val="43137"/>
                              </a:srgbClr>
                            </a:outerShdw>
                          </a:effectLst>
                        </a:rPr>
                        <a:t>College of Liberal Arts</a:t>
                      </a:r>
                    </a:p>
                  </a:txBody>
                  <a:tcPr/>
                </a:tc>
                <a:tc>
                  <a:txBody>
                    <a:bodyPr/>
                    <a:lstStyle/>
                    <a:p>
                      <a:r>
                        <a:rPr lang="en-US" dirty="0">
                          <a:solidFill>
                            <a:srgbClr val="0F0C12"/>
                          </a:solidFill>
                        </a:rPr>
                        <a:t>$250.13</a:t>
                      </a:r>
                    </a:p>
                  </a:txBody>
                  <a:tcPr anchor="ctr"/>
                </a:tc>
                <a:tc>
                  <a:txBody>
                    <a:bodyPr/>
                    <a:lstStyle/>
                    <a:p>
                      <a:r>
                        <a:rPr lang="en-US" dirty="0">
                          <a:solidFill>
                            <a:srgbClr val="0F0C12"/>
                          </a:solidFill>
                        </a:rPr>
                        <a:t>$560.13</a:t>
                      </a:r>
                    </a:p>
                  </a:txBody>
                  <a:tcPr anchor="ctr"/>
                </a:tc>
                <a:tc>
                  <a:txBody>
                    <a:bodyPr/>
                    <a:lstStyle/>
                    <a:p>
                      <a:r>
                        <a:rPr lang="en-US" dirty="0">
                          <a:solidFill>
                            <a:srgbClr val="0F0C12"/>
                          </a:solidFill>
                        </a:rPr>
                        <a:t>$250.13</a:t>
                      </a:r>
                    </a:p>
                  </a:txBody>
                  <a:tcPr anchor="ctr"/>
                </a:tc>
                <a:tc>
                  <a:txBody>
                    <a:bodyPr/>
                    <a:lstStyle/>
                    <a:p>
                      <a:r>
                        <a:rPr lang="en-US" dirty="0">
                          <a:solidFill>
                            <a:srgbClr val="0F0C12"/>
                          </a:solidFill>
                        </a:rPr>
                        <a:t>$560.13</a:t>
                      </a:r>
                    </a:p>
                  </a:txBody>
                  <a:tcPr anchor="ctr"/>
                </a:tc>
              </a:tr>
              <a:tr h="459199">
                <a:tc>
                  <a:txBody>
                    <a:bodyPr/>
                    <a:lstStyle/>
                    <a:p>
                      <a:r>
                        <a:rPr lang="en-US" b="1" i="0" u="sng" dirty="0" smtClean="0">
                          <a:solidFill>
                            <a:srgbClr val="7030A0"/>
                          </a:solidFill>
                          <a:effectLst>
                            <a:outerShdw blurRad="38100" dist="38100" dir="2700000" algn="tl">
                              <a:srgbClr val="000000">
                                <a:alpha val="43137"/>
                              </a:srgbClr>
                            </a:outerShdw>
                          </a:effectLst>
                        </a:rPr>
                        <a:t>Education</a:t>
                      </a:r>
                      <a:endParaRPr lang="en-US"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$250.13</a:t>
                      </a:r>
                    </a:p>
                  </a:txBody>
                  <a:tcPr anchor="ctr"/>
                </a:tc>
                <a:tc>
                  <a:txBody>
                    <a:bodyPr/>
                    <a:lstStyle/>
                    <a:p>
                      <a:r>
                        <a:rPr lang="en-US" dirty="0">
                          <a:solidFill>
                            <a:srgbClr val="0F0C12"/>
                          </a:solidFill>
                        </a:rPr>
                        <a:t>$560.13</a:t>
                      </a:r>
                    </a:p>
                  </a:txBody>
                  <a:tcPr anchor="ctr"/>
                </a:tc>
                <a:tc>
                  <a:txBody>
                    <a:bodyPr/>
                    <a:lstStyle/>
                    <a:p>
                      <a:r>
                        <a:rPr lang="en-US" dirty="0">
                          <a:solidFill>
                            <a:srgbClr val="0F0C12"/>
                          </a:solidFill>
                        </a:rPr>
                        <a:t>$250.13</a:t>
                      </a:r>
                    </a:p>
                  </a:txBody>
                  <a:tcPr anchor="ctr"/>
                </a:tc>
                <a:tc>
                  <a:txBody>
                    <a:bodyPr/>
                    <a:lstStyle/>
                    <a:p>
                      <a:r>
                        <a:rPr lang="en-US" dirty="0">
                          <a:solidFill>
                            <a:srgbClr val="0F0C12"/>
                          </a:solidFill>
                        </a:rPr>
                        <a:t>$560.13</a:t>
                      </a:r>
                    </a:p>
                  </a:txBody>
                  <a:tcPr anchor="ctr"/>
                </a:tc>
              </a:tr>
              <a:tr h="459199">
                <a:tc>
                  <a:txBody>
                    <a:bodyPr/>
                    <a:lstStyle/>
                    <a:p>
                      <a:r>
                        <a:rPr lang="en-US" b="1" i="0" u="sng" dirty="0" smtClean="0">
                          <a:solidFill>
                            <a:srgbClr val="7030A0"/>
                          </a:solidFill>
                          <a:effectLst>
                            <a:outerShdw blurRad="38100" dist="38100" dir="2700000" algn="tl">
                              <a:srgbClr val="000000">
                                <a:alpha val="43137"/>
                              </a:srgbClr>
                            </a:outerShdw>
                          </a:effectLst>
                        </a:rPr>
                        <a:t>Engineering</a:t>
                      </a:r>
                      <a:r>
                        <a:rPr lang="en-US" b="1" i="0" u="sng" baseline="0" dirty="0" smtClean="0">
                          <a:solidFill>
                            <a:srgbClr val="7030A0"/>
                          </a:solidFill>
                          <a:effectLst>
                            <a:outerShdw blurRad="38100" dist="38100" dir="2700000" algn="tl">
                              <a:srgbClr val="000000">
                                <a:alpha val="43137"/>
                              </a:srgbClr>
                            </a:outerShdw>
                          </a:effectLst>
                        </a:rPr>
                        <a:t> </a:t>
                      </a:r>
                      <a:endParaRPr lang="en-US"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$305.13</a:t>
                      </a:r>
                    </a:p>
                  </a:txBody>
                  <a:tcPr anchor="ctr"/>
                </a:tc>
                <a:tc>
                  <a:txBody>
                    <a:bodyPr/>
                    <a:lstStyle/>
                    <a:p>
                      <a:r>
                        <a:rPr lang="en-US" dirty="0">
                          <a:solidFill>
                            <a:srgbClr val="0F0C12"/>
                          </a:solidFill>
                        </a:rPr>
                        <a:t>$615.13</a:t>
                      </a:r>
                    </a:p>
                  </a:txBody>
                  <a:tcPr anchor="ctr"/>
                </a:tc>
                <a:tc>
                  <a:txBody>
                    <a:bodyPr/>
                    <a:lstStyle/>
                    <a:p>
                      <a:r>
                        <a:rPr lang="en-US" dirty="0">
                          <a:solidFill>
                            <a:srgbClr val="0F0C12"/>
                          </a:solidFill>
                        </a:rPr>
                        <a:t>$305.13</a:t>
                      </a:r>
                    </a:p>
                  </a:txBody>
                  <a:tcPr anchor="ctr"/>
                </a:tc>
                <a:tc>
                  <a:txBody>
                    <a:bodyPr/>
                    <a:lstStyle/>
                    <a:p>
                      <a:r>
                        <a:rPr lang="en-US" dirty="0">
                          <a:solidFill>
                            <a:srgbClr val="0F0C12"/>
                          </a:solidFill>
                        </a:rPr>
                        <a:t>$615.13</a:t>
                      </a:r>
                    </a:p>
                  </a:txBody>
                  <a:tcPr anchor="ctr"/>
                </a:tc>
              </a:tr>
              <a:tr h="1056788">
                <a:tc>
                  <a:txBody>
                    <a:bodyPr/>
                    <a:lstStyle/>
                    <a:p>
                      <a:r>
                        <a:rPr lang="en-US" b="1" i="0" u="sng" dirty="0" smtClean="0">
                          <a:solidFill>
                            <a:srgbClr val="7030A0"/>
                          </a:solidFill>
                          <a:effectLst>
                            <a:outerShdw blurRad="38100" dist="38100" dir="2700000" algn="tl">
                              <a:srgbClr val="000000">
                                <a:alpha val="43137"/>
                              </a:srgbClr>
                            </a:outerShdw>
                          </a:effectLst>
                        </a:rPr>
                        <a:t>H</a:t>
                      </a:r>
                      <a:r>
                        <a:rPr lang="en-US" sz="1600" b="1" i="0" u="sng" dirty="0" smtClean="0">
                          <a:solidFill>
                            <a:srgbClr val="7030A0"/>
                          </a:solidFill>
                          <a:effectLst>
                            <a:outerShdw blurRad="38100" dist="38100" dir="2700000" algn="tl">
                              <a:srgbClr val="000000">
                                <a:alpha val="43137"/>
                              </a:srgbClr>
                            </a:outerShdw>
                          </a:effectLst>
                        </a:rPr>
                        <a:t>otel and restaurant</a:t>
                      </a:r>
                      <a:r>
                        <a:rPr lang="en-US" sz="1600" b="1" i="0" u="sng" baseline="0" dirty="0" smtClean="0">
                          <a:solidFill>
                            <a:srgbClr val="7030A0"/>
                          </a:solidFill>
                          <a:effectLst>
                            <a:outerShdw blurRad="38100" dist="38100" dir="2700000" algn="tl">
                              <a:srgbClr val="000000">
                                <a:alpha val="43137"/>
                              </a:srgbClr>
                            </a:outerShdw>
                          </a:effectLst>
                        </a:rPr>
                        <a:t> management</a:t>
                      </a:r>
                      <a:endParaRPr lang="en-US" sz="1600"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$290.13</a:t>
                      </a:r>
                    </a:p>
                  </a:txBody>
                  <a:tcPr anchor="ctr"/>
                </a:tc>
                <a:tc>
                  <a:txBody>
                    <a:bodyPr/>
                    <a:lstStyle/>
                    <a:p>
                      <a:r>
                        <a:rPr lang="en-US" dirty="0">
                          <a:solidFill>
                            <a:srgbClr val="0F0C12"/>
                          </a:solidFill>
                        </a:rPr>
                        <a:t>$600.13</a:t>
                      </a:r>
                    </a:p>
                  </a:txBody>
                  <a:tcPr anchor="ctr"/>
                </a:tc>
                <a:tc>
                  <a:txBody>
                    <a:bodyPr/>
                    <a:lstStyle/>
                    <a:p>
                      <a:r>
                        <a:rPr lang="en-US" dirty="0">
                          <a:solidFill>
                            <a:srgbClr val="0F0C12"/>
                          </a:solidFill>
                        </a:rPr>
                        <a:t>N/A</a:t>
                      </a:r>
                    </a:p>
                  </a:txBody>
                  <a:tcPr anchor="ctr"/>
                </a:tc>
                <a:tc>
                  <a:txBody>
                    <a:bodyPr/>
                    <a:lstStyle/>
                    <a:p>
                      <a:r>
                        <a:rPr lang="en-US" dirty="0">
                          <a:solidFill>
                            <a:srgbClr val="0F0C12"/>
                          </a:solidFill>
                        </a:rPr>
                        <a:t>N/A</a:t>
                      </a:r>
                    </a:p>
                  </a:txBody>
                  <a:tcPr anchor="ctr"/>
                </a:tc>
              </a:tr>
              <a:tr h="459199">
                <a:tc>
                  <a:txBody>
                    <a:bodyPr/>
                    <a:lstStyle/>
                    <a:p>
                      <a:r>
                        <a:rPr lang="en-US" b="1" i="0" u="sng" dirty="0" smtClean="0">
                          <a:solidFill>
                            <a:srgbClr val="7030A0"/>
                          </a:solidFill>
                          <a:effectLst>
                            <a:outerShdw blurRad="38100" dist="38100" dir="2700000" algn="tl">
                              <a:srgbClr val="000000">
                                <a:alpha val="43137"/>
                              </a:srgbClr>
                            </a:outerShdw>
                          </a:effectLst>
                        </a:rPr>
                        <a:t>Optometry </a:t>
                      </a:r>
                      <a:endParaRPr lang="en-US"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$430.13</a:t>
                      </a:r>
                    </a:p>
                  </a:txBody>
                  <a:tcPr anchor="ctr"/>
                </a:tc>
                <a:tc>
                  <a:txBody>
                    <a:bodyPr/>
                    <a:lstStyle/>
                    <a:p>
                      <a:r>
                        <a:rPr lang="en-US" dirty="0">
                          <a:solidFill>
                            <a:srgbClr val="0F0C12"/>
                          </a:solidFill>
                        </a:rPr>
                        <a:t>$740.13</a:t>
                      </a:r>
                    </a:p>
                  </a:txBody>
                  <a:tcPr anchor="ctr"/>
                </a:tc>
                <a:tc>
                  <a:txBody>
                    <a:bodyPr/>
                    <a:lstStyle/>
                    <a:p>
                      <a:r>
                        <a:rPr lang="en-US" dirty="0">
                          <a:solidFill>
                            <a:srgbClr val="0F0C12"/>
                          </a:solidFill>
                        </a:rPr>
                        <a:t>$430.13</a:t>
                      </a:r>
                    </a:p>
                  </a:txBody>
                  <a:tcPr anchor="ctr"/>
                </a:tc>
                <a:tc>
                  <a:txBody>
                    <a:bodyPr/>
                    <a:lstStyle/>
                    <a:p>
                      <a:r>
                        <a:rPr lang="en-US" dirty="0">
                          <a:solidFill>
                            <a:srgbClr val="0F0C12"/>
                          </a:solidFill>
                        </a:rPr>
                        <a:t>$740.13</a:t>
                      </a:r>
                    </a:p>
                  </a:txBody>
                  <a:tcPr anchor="ctr"/>
                </a:tc>
              </a:tr>
              <a:tr h="459199">
                <a:tc>
                  <a:txBody>
                    <a:bodyPr/>
                    <a:lstStyle/>
                    <a:p>
                      <a:r>
                        <a:rPr lang="en-US" b="1" i="0" u="sng" dirty="0" smtClean="0">
                          <a:solidFill>
                            <a:srgbClr val="7030A0"/>
                          </a:solidFill>
                          <a:effectLst>
                            <a:outerShdw blurRad="38100" dist="38100" dir="2700000" algn="tl">
                              <a:srgbClr val="000000">
                                <a:alpha val="43137"/>
                              </a:srgbClr>
                            </a:outerShdw>
                          </a:effectLst>
                        </a:rPr>
                        <a:t>Pharmacy</a:t>
                      </a:r>
                      <a:endParaRPr lang="en-US"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$360.13</a:t>
                      </a:r>
                    </a:p>
                  </a:txBody>
                  <a:tcPr anchor="ctr"/>
                </a:tc>
                <a:tc>
                  <a:txBody>
                    <a:bodyPr/>
                    <a:lstStyle/>
                    <a:p>
                      <a:r>
                        <a:rPr lang="en-US" dirty="0">
                          <a:solidFill>
                            <a:srgbClr val="0F0C12"/>
                          </a:solidFill>
                        </a:rPr>
                        <a:t>$670.13</a:t>
                      </a:r>
                    </a:p>
                  </a:txBody>
                  <a:tcPr anchor="ctr"/>
                </a:tc>
                <a:tc>
                  <a:txBody>
                    <a:bodyPr/>
                    <a:lstStyle/>
                    <a:p>
                      <a:r>
                        <a:rPr lang="en-US" dirty="0">
                          <a:solidFill>
                            <a:srgbClr val="0F0C12"/>
                          </a:solidFill>
                        </a:rPr>
                        <a:t>$360.13</a:t>
                      </a:r>
                    </a:p>
                  </a:txBody>
                  <a:tcPr anchor="ctr"/>
                </a:tc>
                <a:tc>
                  <a:txBody>
                    <a:bodyPr/>
                    <a:lstStyle/>
                    <a:p>
                      <a:r>
                        <a:rPr lang="en-US" dirty="0">
                          <a:solidFill>
                            <a:srgbClr val="0F0C12"/>
                          </a:solidFill>
                        </a:rPr>
                        <a:t>$670.13</a:t>
                      </a:r>
                    </a:p>
                  </a:txBody>
                  <a:tcPr anchor="ctr"/>
                </a:tc>
              </a:tr>
              <a:tr h="459199">
                <a:tc>
                  <a:txBody>
                    <a:bodyPr/>
                    <a:lstStyle/>
                    <a:p>
                      <a:r>
                        <a:rPr lang="en-US" b="1" i="0" u="sng" dirty="0" smtClean="0">
                          <a:solidFill>
                            <a:srgbClr val="7030A0"/>
                          </a:solidFill>
                          <a:effectLst>
                            <a:outerShdw blurRad="38100" dist="38100" dir="2700000" algn="tl">
                              <a:srgbClr val="000000">
                                <a:alpha val="43137"/>
                              </a:srgbClr>
                            </a:outerShdw>
                          </a:effectLst>
                        </a:rPr>
                        <a:t>Social Work</a:t>
                      </a:r>
                      <a:endParaRPr lang="en-US"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$293.13</a:t>
                      </a:r>
                    </a:p>
                  </a:txBody>
                  <a:tcPr anchor="ctr"/>
                </a:tc>
                <a:tc>
                  <a:txBody>
                    <a:bodyPr/>
                    <a:lstStyle/>
                    <a:p>
                      <a:r>
                        <a:rPr lang="en-US" dirty="0">
                          <a:solidFill>
                            <a:srgbClr val="0F0C12"/>
                          </a:solidFill>
                        </a:rPr>
                        <a:t>$603.13</a:t>
                      </a:r>
                    </a:p>
                  </a:txBody>
                  <a:tcPr anchor="ctr"/>
                </a:tc>
                <a:tc>
                  <a:txBody>
                    <a:bodyPr/>
                    <a:lstStyle/>
                    <a:p>
                      <a:r>
                        <a:rPr lang="en-US" dirty="0">
                          <a:solidFill>
                            <a:srgbClr val="0F0C12"/>
                          </a:solidFill>
                        </a:rPr>
                        <a:t>$293.13</a:t>
                      </a:r>
                    </a:p>
                  </a:txBody>
                  <a:tcPr anchor="ctr"/>
                </a:tc>
                <a:tc>
                  <a:txBody>
                    <a:bodyPr/>
                    <a:lstStyle/>
                    <a:p>
                      <a:r>
                        <a:rPr lang="en-US" dirty="0">
                          <a:solidFill>
                            <a:srgbClr val="0F0C12"/>
                          </a:solidFill>
                        </a:rPr>
                        <a:t>$603.13</a:t>
                      </a:r>
                    </a:p>
                  </a:txBody>
                  <a:tcPr anchor="ctr"/>
                </a:tc>
              </a:tr>
              <a:tr h="459199">
                <a:tc>
                  <a:txBody>
                    <a:bodyPr/>
                    <a:lstStyle/>
                    <a:p>
                      <a:r>
                        <a:rPr lang="en-US" b="1" i="0" u="sng" dirty="0" smtClean="0">
                          <a:solidFill>
                            <a:srgbClr val="7030A0"/>
                          </a:solidFill>
                          <a:effectLst>
                            <a:outerShdw blurRad="38100" dist="38100" dir="2700000" algn="tl">
                              <a:srgbClr val="000000">
                                <a:alpha val="43137"/>
                              </a:srgbClr>
                            </a:outerShdw>
                          </a:effectLst>
                        </a:rPr>
                        <a:t>technology </a:t>
                      </a:r>
                      <a:endParaRPr lang="en-US" b="1" i="0" u="sng" dirty="0">
                        <a:solidFill>
                          <a:srgbClr val="7030A0"/>
                        </a:solidFill>
                        <a:effectLst>
                          <a:outerShdw blurRad="38100" dist="38100" dir="2700000" algn="tl">
                            <a:srgbClr val="000000">
                              <a:alpha val="43137"/>
                            </a:srgbClr>
                          </a:outerShdw>
                        </a:effectLst>
                      </a:endParaRPr>
                    </a:p>
                  </a:txBody>
                  <a:tcPr/>
                </a:tc>
                <a:tc>
                  <a:txBody>
                    <a:bodyPr/>
                    <a:lstStyle/>
                    <a:p>
                      <a:r>
                        <a:rPr lang="en-US" dirty="0">
                          <a:solidFill>
                            <a:srgbClr val="0F0C12"/>
                          </a:solidFill>
                        </a:rPr>
                        <a:t>$270.13</a:t>
                      </a:r>
                    </a:p>
                  </a:txBody>
                  <a:tcPr anchor="ctr"/>
                </a:tc>
                <a:tc>
                  <a:txBody>
                    <a:bodyPr/>
                    <a:lstStyle/>
                    <a:p>
                      <a:r>
                        <a:rPr lang="en-US" dirty="0">
                          <a:solidFill>
                            <a:srgbClr val="0F0C12"/>
                          </a:solidFill>
                        </a:rPr>
                        <a:t>$580.13</a:t>
                      </a:r>
                    </a:p>
                  </a:txBody>
                  <a:tcPr anchor="ctr"/>
                </a:tc>
                <a:tc>
                  <a:txBody>
                    <a:bodyPr/>
                    <a:lstStyle/>
                    <a:p>
                      <a:r>
                        <a:rPr lang="en-US" dirty="0">
                          <a:solidFill>
                            <a:srgbClr val="0F0C12"/>
                          </a:solidFill>
                        </a:rPr>
                        <a:t>N/A</a:t>
                      </a:r>
                    </a:p>
                  </a:txBody>
                  <a:tcPr anchor="ctr"/>
                </a:tc>
                <a:tc>
                  <a:txBody>
                    <a:bodyPr/>
                    <a:lstStyle/>
                    <a:p>
                      <a:r>
                        <a:rPr lang="en-US" dirty="0">
                          <a:solidFill>
                            <a:srgbClr val="0F0C12"/>
                          </a:solidFill>
                        </a:rPr>
                        <a:t>N/A</a:t>
                      </a:r>
                    </a:p>
                  </a:txBody>
                  <a:tcPr anchor="ctr"/>
                </a:tc>
              </a:tr>
              <a:tr h="459199">
                <a:tc>
                  <a:txBody>
                    <a:bodyPr/>
                    <a:lstStyle/>
                    <a:p>
                      <a:endParaRPr lang="en-US" dirty="0"/>
                    </a:p>
                  </a:txBody>
                  <a:tcPr/>
                </a:tc>
                <a:tc>
                  <a:txBody>
                    <a:bodyPr/>
                    <a:lstStyle/>
                    <a:p>
                      <a:endParaRPr lang="en-US" dirty="0">
                        <a:solidFill>
                          <a:srgbClr val="0F0C12"/>
                        </a:solidFill>
                      </a:endParaRPr>
                    </a:p>
                  </a:txBody>
                  <a:tcPr/>
                </a:tc>
                <a:tc>
                  <a:txBody>
                    <a:bodyPr/>
                    <a:lstStyle/>
                    <a:p>
                      <a:endParaRPr lang="en-US" dirty="0">
                        <a:solidFill>
                          <a:srgbClr val="0F0C12"/>
                        </a:solidFill>
                      </a:endParaRPr>
                    </a:p>
                  </a:txBody>
                  <a:tcPr/>
                </a:tc>
                <a:tc>
                  <a:txBody>
                    <a:bodyPr/>
                    <a:lstStyle/>
                    <a:p>
                      <a:endParaRPr lang="en-US" dirty="0">
                        <a:solidFill>
                          <a:srgbClr val="0F0C12"/>
                        </a:solidFill>
                      </a:endParaRPr>
                    </a:p>
                  </a:txBody>
                  <a:tcPr/>
                </a:tc>
                <a:tc>
                  <a:txBody>
                    <a:bodyPr/>
                    <a:lstStyle/>
                    <a:p>
                      <a:endParaRPr lang="en-US" dirty="0">
                        <a:solidFill>
                          <a:srgbClr val="0F0C12"/>
                        </a:solidFill>
                      </a:endParaRPr>
                    </a:p>
                  </a:txBody>
                  <a:tcPr/>
                </a:tc>
              </a:tr>
            </a:tbl>
          </a:graphicData>
        </a:graphic>
      </p:graphicFrame>
      <p:sp>
        <p:nvSpPr>
          <p:cNvPr id="4" name="Date Placeholder 3"/>
          <p:cNvSpPr>
            <a:spLocks noGrp="1"/>
          </p:cNvSpPr>
          <p:nvPr>
            <p:ph type="dt" sz="half" idx="10"/>
          </p:nvPr>
        </p:nvSpPr>
        <p:spPr/>
        <p:txBody>
          <a:bodyPr/>
          <a:lstStyle/>
          <a:p>
            <a:fld id="{F5F18A7E-99F1-416B-882F-0F052E095ACC}"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56000">
              <a:srgbClr val="FFC000">
                <a:alpha val="67000"/>
              </a:srgbClr>
            </a:gs>
            <a:gs pos="7001">
              <a:srgbClr val="E6E6E6"/>
            </a:gs>
            <a:gs pos="32001">
              <a:srgbClr val="7D8496"/>
            </a:gs>
            <a:gs pos="47000">
              <a:srgbClr val="E6E6E6"/>
            </a:gs>
            <a:gs pos="85001">
              <a:srgbClr val="7D8496"/>
            </a:gs>
            <a:gs pos="100000">
              <a:srgbClr val="E6E6E6"/>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8800" i="1" u="wavyDbl" dirty="0" smtClean="0">
                <a:solidFill>
                  <a:srgbClr val="66FFFF"/>
                </a:solidFill>
                <a:uFill>
                  <a:solidFill>
                    <a:srgbClr val="0F0C12"/>
                  </a:solidFill>
                </a:uFill>
                <a:latin typeface="Arno Pro Display" pitchFamily="18" charset="0"/>
              </a:rPr>
              <a:t>Fraternities</a:t>
            </a:r>
            <a:endParaRPr lang="en-US" sz="8800" i="1" u="wavyDbl" dirty="0">
              <a:solidFill>
                <a:srgbClr val="66FFFF"/>
              </a:solidFill>
              <a:uFill>
                <a:solidFill>
                  <a:srgbClr val="0F0C12"/>
                </a:solidFill>
              </a:uFill>
              <a:latin typeface="Arno Pro Display" pitchFamily="18" charset="0"/>
            </a:endParaRPr>
          </a:p>
        </p:txBody>
      </p:sp>
      <p:sp>
        <p:nvSpPr>
          <p:cNvPr id="8" name="Text Placeholder 7"/>
          <p:cNvSpPr>
            <a:spLocks noGrp="1"/>
          </p:cNvSpPr>
          <p:nvPr>
            <p:ph type="body" idx="1"/>
          </p:nvPr>
        </p:nvSpPr>
        <p:spPr>
          <a:xfrm>
            <a:off x="457200" y="4419600"/>
            <a:ext cx="3520440" cy="1905000"/>
          </a:xfrm>
        </p:spPr>
        <p:txBody>
          <a:bodyPr>
            <a:normAutofit lnSpcReduction="10000"/>
          </a:bodyPr>
          <a:lstStyle/>
          <a:p>
            <a:r>
              <a:rPr lang="en-US" u="wavy" dirty="0" smtClean="0">
                <a:effectLst>
                  <a:outerShdw blurRad="38100" dist="38100" dir="2700000" algn="tl">
                    <a:srgbClr val="000000">
                      <a:alpha val="43137"/>
                    </a:srgbClr>
                  </a:outerShdw>
                </a:effectLst>
                <a:uFill>
                  <a:solidFill>
                    <a:schemeClr val="bg1">
                      <a:lumMod val="20000"/>
                      <a:lumOff val="80000"/>
                    </a:schemeClr>
                  </a:solidFill>
                </a:uFill>
              </a:rPr>
              <a:t>Sigma Lambda Beta was the first Latino-based fraternity established at the University of Houston and values the principles of brotherhood, service, scholarship, and cultural awareness</a:t>
            </a:r>
            <a:endParaRPr lang="en-US" u="wavy" dirty="0">
              <a:effectLst>
                <a:outerShdw blurRad="38100" dist="38100" dir="2700000" algn="tl">
                  <a:srgbClr val="000000">
                    <a:alpha val="43137"/>
                  </a:srgbClr>
                </a:outerShdw>
              </a:effectLst>
              <a:uFill>
                <a:solidFill>
                  <a:schemeClr val="bg1">
                    <a:lumMod val="20000"/>
                    <a:lumOff val="80000"/>
                  </a:schemeClr>
                </a:solidFill>
              </a:uFill>
            </a:endParaRPr>
          </a:p>
        </p:txBody>
      </p:sp>
      <p:sp>
        <p:nvSpPr>
          <p:cNvPr id="10" name="Text Placeholder 9"/>
          <p:cNvSpPr>
            <a:spLocks noGrp="1"/>
          </p:cNvSpPr>
          <p:nvPr>
            <p:ph type="body" sz="half" idx="3"/>
          </p:nvPr>
        </p:nvSpPr>
        <p:spPr>
          <a:xfrm>
            <a:off x="4178808" y="4572000"/>
            <a:ext cx="3520440" cy="1752600"/>
          </a:xfrm>
        </p:spPr>
        <p:txBody>
          <a:bodyPr>
            <a:normAutofit fontScale="85000" lnSpcReduction="10000"/>
          </a:bodyPr>
          <a:lstStyle/>
          <a:p>
            <a:pPr>
              <a:buFont typeface="Wingdings" pitchFamily="2" charset="2"/>
              <a:buChar char="v"/>
            </a:pPr>
            <a:r>
              <a:rPr lang="en-US" u="wavy" dirty="0" smtClean="0">
                <a:solidFill>
                  <a:srgbClr val="FFFF00"/>
                </a:solidFill>
                <a:effectLst>
                  <a:outerShdw blurRad="38100" dist="38100" dir="2700000" algn="tl">
                    <a:srgbClr val="000000">
                      <a:alpha val="43137"/>
                    </a:srgbClr>
                  </a:outerShdw>
                </a:effectLst>
                <a:uFill>
                  <a:solidFill>
                    <a:srgbClr val="0070C0"/>
                  </a:solidFill>
                </a:uFill>
              </a:rPr>
              <a:t>Colors: Old Gold and Sapphire Blue</a:t>
            </a:r>
          </a:p>
          <a:p>
            <a:pPr>
              <a:buFont typeface="Wingdings" pitchFamily="2" charset="2"/>
              <a:buChar char="v"/>
            </a:pPr>
            <a:r>
              <a:rPr lang="en-US" u="wavy" dirty="0" smtClean="0">
                <a:solidFill>
                  <a:srgbClr val="FFFF00"/>
                </a:solidFill>
                <a:effectLst>
                  <a:outerShdw blurRad="38100" dist="38100" dir="2700000" algn="tl">
                    <a:srgbClr val="000000">
                      <a:alpha val="43137"/>
                    </a:srgbClr>
                  </a:outerShdw>
                </a:effectLst>
                <a:uFill>
                  <a:solidFill>
                    <a:srgbClr val="0070C0"/>
                  </a:solidFill>
                </a:uFill>
              </a:rPr>
              <a:t>Dikaia Upotheke" in Greek - "Δικαια Υποθηκη" - which means "Justice Our Foundation.“</a:t>
            </a:r>
          </a:p>
          <a:p>
            <a:r>
              <a:rPr lang="en-US" dirty="0" smtClean="0"/>
              <a:t/>
            </a:r>
            <a:br>
              <a:rPr lang="en-US" dirty="0" smtClean="0"/>
            </a:br>
            <a:r>
              <a:rPr lang="en-US" dirty="0" smtClean="0"/>
              <a:t/>
            </a:r>
            <a:br>
              <a:rPr lang="en-US" dirty="0" smtClean="0"/>
            </a:br>
            <a:endParaRPr lang="en-US" dirty="0"/>
          </a:p>
        </p:txBody>
      </p:sp>
      <p:pic>
        <p:nvPicPr>
          <p:cNvPr id="13" name="Content Placeholder 12" descr="sigma lambda beta.jpg"/>
          <p:cNvPicPr>
            <a:picLocks noGrp="1" noChangeAspect="1"/>
          </p:cNvPicPr>
          <p:nvPr>
            <p:ph sz="quarter" idx="2"/>
          </p:nvPr>
        </p:nvPicPr>
        <p:blipFill>
          <a:blip r:embed="rId3" cstate="print"/>
          <a:stretch>
            <a:fillRect/>
          </a:stretch>
        </p:blipFill>
        <p:spPr>
          <a:xfrm>
            <a:off x="762000" y="1905001"/>
            <a:ext cx="3276599" cy="2057400"/>
          </a:xfrm>
        </p:spPr>
      </p:pic>
      <p:pic>
        <p:nvPicPr>
          <p:cNvPr id="12" name="Content Placeholder 11" descr="delta upsilon.gif"/>
          <p:cNvPicPr>
            <a:picLocks noGrp="1" noChangeAspect="1"/>
          </p:cNvPicPr>
          <p:nvPr>
            <p:ph sz="quarter" idx="4"/>
          </p:nvPr>
        </p:nvPicPr>
        <p:blipFill>
          <a:blip r:embed="rId4" cstate="print"/>
          <a:stretch>
            <a:fillRect/>
          </a:stretch>
        </p:blipFill>
        <p:spPr>
          <a:xfrm>
            <a:off x="4800601" y="1828801"/>
            <a:ext cx="2819400" cy="2743200"/>
          </a:xfrm>
        </p:spPr>
      </p:pic>
      <p:sp>
        <p:nvSpPr>
          <p:cNvPr id="4" name="Date Placeholder 3"/>
          <p:cNvSpPr>
            <a:spLocks noGrp="1"/>
          </p:cNvSpPr>
          <p:nvPr>
            <p:ph type="dt" sz="half" idx="10"/>
          </p:nvPr>
        </p:nvSpPr>
        <p:spPr/>
        <p:txBody>
          <a:bodyPr/>
          <a:lstStyle/>
          <a:p>
            <a:fld id="{D983872A-EA94-4D66-A2E3-A755137045BB}"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914400"/>
            <a:ext cx="3429000" cy="685800"/>
          </a:xfrm>
        </p:spPr>
        <p:txBody>
          <a:bodyPr>
            <a:noAutofit/>
          </a:bodyPr>
          <a:lstStyle/>
          <a:p>
            <a:pPr algn="ctr"/>
            <a:r>
              <a:rPr lang="en-US" sz="4000" i="1" dirty="0" smtClean="0">
                <a:effectLst>
                  <a:outerShdw blurRad="38100" dist="38100" dir="2700000" algn="tl">
                    <a:srgbClr val="000000">
                      <a:alpha val="43137"/>
                    </a:srgbClr>
                  </a:outerShdw>
                </a:effectLst>
                <a:latin typeface="Adobe Caslon Pro Bold" pitchFamily="18" charset="0"/>
              </a:rPr>
              <a:t>sororities</a:t>
            </a:r>
            <a:r>
              <a:rPr lang="en-US" sz="3600" dirty="0" smtClean="0">
                <a:latin typeface="Adobe Caslon Pro Bold" pitchFamily="18" charset="0"/>
              </a:rPr>
              <a:t> </a:t>
            </a:r>
            <a:endParaRPr lang="en-US" sz="3600" dirty="0">
              <a:latin typeface="Adobe Caslon Pro Bold" pitchFamily="18" charset="0"/>
            </a:endParaRPr>
          </a:p>
        </p:txBody>
      </p:sp>
      <p:sp>
        <p:nvSpPr>
          <p:cNvPr id="6" name="Text Placeholder 5"/>
          <p:cNvSpPr>
            <a:spLocks noGrp="1"/>
          </p:cNvSpPr>
          <p:nvPr>
            <p:ph type="body" sz="half" idx="2"/>
          </p:nvPr>
        </p:nvSpPr>
        <p:spPr>
          <a:xfrm>
            <a:off x="5410200" y="2438400"/>
            <a:ext cx="3429000" cy="3048000"/>
          </a:xfrm>
        </p:spPr>
        <p:txBody>
          <a:bodyPr>
            <a:noAutofit/>
          </a:bodyPr>
          <a:lstStyle/>
          <a:p>
            <a:r>
              <a:rPr lang="en-US" sz="1800" dirty="0" smtClean="0">
                <a:solidFill>
                  <a:srgbClr val="66FFFF"/>
                </a:solidFill>
              </a:rPr>
              <a:t>Theta Nu Xi Multicultural Sorority, Inc. Omicron Chapter is the first and only multicultural sorority at the University of Houston. Our mission is to promote leadership, multiculturalism, and self- improvement through academic excellence, involvement in and service to the campus and community, as well as being living examples of sisterhood across different races, cultures, religions, backgrounds, and lifestyles.</a:t>
            </a:r>
            <a:endParaRPr lang="en-US" sz="1800" dirty="0">
              <a:solidFill>
                <a:srgbClr val="66FFFF"/>
              </a:solidFill>
            </a:endParaRPr>
          </a:p>
        </p:txBody>
      </p:sp>
      <p:sp>
        <p:nvSpPr>
          <p:cNvPr id="4" name="Date Placeholder 3"/>
          <p:cNvSpPr>
            <a:spLocks noGrp="1"/>
          </p:cNvSpPr>
          <p:nvPr>
            <p:ph type="dt" sz="half" idx="10"/>
          </p:nvPr>
        </p:nvSpPr>
        <p:spPr/>
        <p:txBody>
          <a:bodyPr/>
          <a:lstStyle/>
          <a:p>
            <a:fld id="{C7B015B8-FAE9-4904-8C6E-137A5E79A8EC}"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10" name="Content Placeholder 9" descr="TNX.jpg"/>
          <p:cNvPicPr>
            <a:picLocks noGrp="1" noChangeAspect="1"/>
          </p:cNvPicPr>
          <p:nvPr>
            <p:ph type="pic" idx="1"/>
          </p:nvPr>
        </p:nvPicPr>
        <p:blipFill>
          <a:blip r:embed="rId3" cstate="print">
            <a:lum bright="-10000" contrast="4000"/>
          </a:blip>
          <a:srcRect l="7484" r="7484"/>
          <a:stretch>
            <a:fillRect/>
          </a:stretch>
        </p:blipFill>
        <p:spPr>
          <a:gradFill>
            <a:gsLst>
              <a:gs pos="0">
                <a:schemeClr val="tx1">
                  <a:lumMod val="75000"/>
                </a:schemeClr>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a:outerShdw blurRad="50800" dist="38100" algn="l" rotWithShape="0">
              <a:prstClr val="black">
                <a:alpha val="40000"/>
              </a:prstClr>
            </a:outerShdw>
          </a:effectLst>
        </p:spPr>
      </p:pic>
    </p:spTree>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50000">
              <a:srgbClr val="00B0F0">
                <a:alpha val="0"/>
              </a:srgbClr>
            </a:gs>
            <a:gs pos="100000">
              <a:schemeClr val="bg2">
                <a:shade val="35000"/>
                <a:satMod val="15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i="1" dirty="0" smtClean="0">
                <a:solidFill>
                  <a:srgbClr val="0070C0"/>
                </a:solidFill>
                <a:effectLst>
                  <a:outerShdw blurRad="38100" dist="38100" dir="2700000" algn="tl">
                    <a:srgbClr val="000000">
                      <a:alpha val="43137"/>
                    </a:srgbClr>
                  </a:outerShdw>
                </a:effectLst>
                <a:latin typeface="Hobo Std" pitchFamily="50" charset="0"/>
              </a:rPr>
              <a:t>Accessible Campus Facilities </a:t>
            </a:r>
            <a:r>
              <a:rPr lang="en-US" dirty="0" smtClean="0"/>
              <a:t/>
            </a:r>
            <a:br>
              <a:rPr lang="en-US" dirty="0" smtClean="0"/>
            </a:br>
            <a:endParaRPr lang="en-US" dirty="0"/>
          </a:p>
        </p:txBody>
      </p:sp>
      <p:sp>
        <p:nvSpPr>
          <p:cNvPr id="8" name="Text Placeholder 7"/>
          <p:cNvSpPr>
            <a:spLocks noGrp="1"/>
          </p:cNvSpPr>
          <p:nvPr>
            <p:ph type="body" sz="half" idx="2"/>
          </p:nvPr>
        </p:nvSpPr>
        <p:spPr>
          <a:xfrm>
            <a:off x="5389098" y="3283634"/>
            <a:ext cx="3429000" cy="3040966"/>
          </a:xfrm>
        </p:spPr>
        <p:txBody>
          <a:bodyPr>
            <a:normAutofit fontScale="92500"/>
          </a:bodyPr>
          <a:lstStyle/>
          <a:p>
            <a:r>
              <a:rPr lang="en-US" b="1" dirty="0" smtClean="0">
                <a:solidFill>
                  <a:srgbClr val="051819"/>
                </a:solidFill>
                <a:effectLst>
                  <a:outerShdw blurRad="38100" dist="38100" dir="2700000" algn="tl">
                    <a:srgbClr val="000000">
                      <a:alpha val="43137"/>
                    </a:srgbClr>
                  </a:outerShdw>
                </a:effectLst>
              </a:rPr>
              <a:t>The University of Houston strives to maintain an accessible campus for students who have disabilities. Accessible parking, curb cuts, ramps, wide doors, and lowered telephones and elevator buttons are just a few examples.</a:t>
            </a:r>
          </a:p>
          <a:p>
            <a:r>
              <a:rPr lang="en-US" b="1" dirty="0" smtClean="0">
                <a:solidFill>
                  <a:srgbClr val="051819"/>
                </a:solidFill>
                <a:effectLst>
                  <a:outerShdw blurRad="38100" dist="38100" dir="2700000" algn="tl">
                    <a:srgbClr val="000000">
                      <a:alpha val="43137"/>
                    </a:srgbClr>
                  </a:outerShdw>
                </a:effectLst>
              </a:rPr>
              <a:t>The M.D. Anderson Library has Kurzweil and VERA reading machines, a text magnifier, and a TTY telephone. Several housing facilities have barrier-free rooms. Attendant care services can be arranged through the Student Health Center. The Disabled Student's Association works closely with CSD, as well. </a:t>
            </a:r>
          </a:p>
          <a:p>
            <a:endParaRPr lang="en-US" dirty="0"/>
          </a:p>
        </p:txBody>
      </p:sp>
      <p:sp>
        <p:nvSpPr>
          <p:cNvPr id="4" name="Date Placeholder 3"/>
          <p:cNvSpPr>
            <a:spLocks noGrp="1"/>
          </p:cNvSpPr>
          <p:nvPr>
            <p:ph type="dt" sz="half" idx="10"/>
          </p:nvPr>
        </p:nvSpPr>
        <p:spPr/>
        <p:txBody>
          <a:bodyPr/>
          <a:lstStyle/>
          <a:p>
            <a:fld id="{95B0180E-39EF-4533-9BE8-B61A92A786C5}" type="datetime1">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9" name="Picture Placeholder 8" descr="ddd.jpg"/>
          <p:cNvPicPr>
            <a:picLocks noGrp="1" noChangeAspect="1"/>
          </p:cNvPicPr>
          <p:nvPr>
            <p:ph type="pic" idx="1"/>
          </p:nvPr>
        </p:nvPicPr>
        <p:blipFill>
          <a:blip r:embed="rId3" cstate="print"/>
          <a:srcRect l="645" r="645"/>
          <a:stretch>
            <a:fillRect/>
          </a:stretch>
        </p:blipFill>
        <p:spPr/>
      </p:pic>
    </p:spTree>
  </p:cSld>
  <p:clrMapOvr>
    <a:masterClrMapping/>
  </p:clrMapOvr>
  <p:transition>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ustom 2">
      <a:dk1>
        <a:srgbClr val="FFCA0C"/>
      </a:dk1>
      <a:lt1>
        <a:srgbClr val="BFBFBF"/>
      </a:lt1>
      <a:dk2>
        <a:srgbClr val="874296"/>
      </a:dk2>
      <a:lt2>
        <a:srgbClr val="E36305"/>
      </a:lt2>
      <a:accent1>
        <a:srgbClr val="FFFF00"/>
      </a:accent1>
      <a:accent2>
        <a:srgbClr val="00B0F0"/>
      </a:accent2>
      <a:accent3>
        <a:srgbClr val="E5BCDC"/>
      </a:accent3>
      <a:accent4>
        <a:srgbClr val="FF0000"/>
      </a:accent4>
      <a:accent5>
        <a:srgbClr val="92D050"/>
      </a:accent5>
      <a:accent6>
        <a:srgbClr val="FFDE66"/>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180</TotalTime>
  <Words>1011</Words>
  <Application>Microsoft Office PowerPoint</Application>
  <PresentationFormat>On-screen Show (4:3)</PresentationFormat>
  <Paragraphs>121</Paragraphs>
  <Slides>12</Slides>
  <Notes>9</Notes>
  <HiddenSlides>0</HiddenSlides>
  <MMClips>3</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Opulent</vt:lpstr>
      <vt:lpstr> University Of    Huston  </vt:lpstr>
      <vt:lpstr>Slide 2</vt:lpstr>
      <vt:lpstr>About University of Huston!</vt:lpstr>
      <vt:lpstr>Sports </vt:lpstr>
      <vt:lpstr>Slide 5</vt:lpstr>
      <vt:lpstr>Slide 6</vt:lpstr>
      <vt:lpstr>Fraternities</vt:lpstr>
      <vt:lpstr>sororities </vt:lpstr>
      <vt:lpstr>Accessible Campus Facilities  </vt:lpstr>
      <vt:lpstr>The uh system</vt:lpstr>
      <vt:lpstr>University funded scholarships for freshman</vt:lpstr>
      <vt:lpstr>Link to university of Huston</vt:lpstr>
    </vt:vector>
  </TitlesOfParts>
  <Company>Tulsa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edpstudent</dc:creator>
  <cp:lastModifiedBy>edpstudent</cp:lastModifiedBy>
  <cp:revision>25</cp:revision>
  <dcterms:created xsi:type="dcterms:W3CDTF">2011-05-17T19:03:01Z</dcterms:created>
  <dcterms:modified xsi:type="dcterms:W3CDTF">2011-05-25T18:54:26Z</dcterms:modified>
</cp:coreProperties>
</file>